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43"/>
  </p:notesMasterIdLst>
  <p:handoutMasterIdLst>
    <p:handoutMasterId r:id="rId44"/>
  </p:handoutMasterIdLst>
  <p:sldIdLst>
    <p:sldId id="323" r:id="rId2"/>
    <p:sldId id="340" r:id="rId3"/>
    <p:sldId id="257" r:id="rId4"/>
    <p:sldId id="258" r:id="rId5"/>
    <p:sldId id="259" r:id="rId6"/>
    <p:sldId id="338" r:id="rId7"/>
    <p:sldId id="341" r:id="rId8"/>
    <p:sldId id="266" r:id="rId9"/>
    <p:sldId id="325" r:id="rId10"/>
    <p:sldId id="331" r:id="rId11"/>
    <p:sldId id="342" r:id="rId12"/>
    <p:sldId id="265" r:id="rId13"/>
    <p:sldId id="388" r:id="rId14"/>
    <p:sldId id="417" r:id="rId15"/>
    <p:sldId id="389" r:id="rId16"/>
    <p:sldId id="390" r:id="rId17"/>
    <p:sldId id="391" r:id="rId18"/>
    <p:sldId id="392" r:id="rId19"/>
    <p:sldId id="400" r:id="rId20"/>
    <p:sldId id="401" r:id="rId21"/>
    <p:sldId id="402" r:id="rId22"/>
    <p:sldId id="348" r:id="rId23"/>
    <p:sldId id="393" r:id="rId24"/>
    <p:sldId id="394" r:id="rId25"/>
    <p:sldId id="395" r:id="rId26"/>
    <p:sldId id="396" r:id="rId27"/>
    <p:sldId id="397" r:id="rId28"/>
    <p:sldId id="398" r:id="rId29"/>
    <p:sldId id="399" r:id="rId30"/>
    <p:sldId id="404" r:id="rId31"/>
    <p:sldId id="405" r:id="rId32"/>
    <p:sldId id="408" r:id="rId33"/>
    <p:sldId id="409" r:id="rId34"/>
    <p:sldId id="410" r:id="rId35"/>
    <p:sldId id="411" r:id="rId36"/>
    <p:sldId id="412" r:id="rId37"/>
    <p:sldId id="413" r:id="rId38"/>
    <p:sldId id="414" r:id="rId39"/>
    <p:sldId id="415" r:id="rId40"/>
    <p:sldId id="416" r:id="rId41"/>
    <p:sldId id="370" r:id="rId4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4F8026-150B-4056-ADC7-853F6A878454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385B1A-69F2-42C9-8920-6075C146B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DBE6B-3E37-46FA-AAE8-E86483DE2B5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42F9-966F-4DDF-B598-FE2206A4A1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1C76C-05F6-4C38-9A99-4AA229C1E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A9F92-BCE4-430D-B566-EC1EF3670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BCC4-11BF-4952-8E0B-5AEA346CC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2A444-3674-49CD-A80B-03820C374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1484E-39FA-411A-B28E-09D3C95F9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34CB5-8646-4E26-9344-A3DE5C19E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679AA-2A33-4DF5-A4D1-EB5367ECA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0DF38-723F-48B4-A82A-AD03F8822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3CFE1-2E74-46C4-B5E1-8F0B9F31D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010EB-10EC-418C-8E65-1760B8E65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CB726-AABE-4DFA-BC18-FF5914C10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CF3E-371C-4408-B69E-B308E4516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A432A9-3F84-453D-960D-49889D9A3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3" r:id="rId2"/>
    <p:sldLayoutId id="2147483768" r:id="rId3"/>
    <p:sldLayoutId id="2147483764" r:id="rId4"/>
    <p:sldLayoutId id="2147483765" r:id="rId5"/>
    <p:sldLayoutId id="2147483769" r:id="rId6"/>
    <p:sldLayoutId id="2147483770" r:id="rId7"/>
    <p:sldLayoutId id="2147483771" r:id="rId8"/>
    <p:sldLayoutId id="2147483772" r:id="rId9"/>
    <p:sldLayoutId id="2147483766" r:id="rId10"/>
    <p:sldLayoutId id="2147483773" r:id="rId11"/>
    <p:sldLayoutId id="214748377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3657600"/>
            <a:ext cx="6858000" cy="1219200"/>
          </a:xfrm>
        </p:spPr>
        <p:txBody>
          <a:bodyPr/>
          <a:lstStyle/>
          <a:p>
            <a:pPr eaLnBrk="1" hangingPunct="1"/>
            <a:r>
              <a:rPr lang="en-US" sz="4000" smtClean="0"/>
              <a:t>Modeling &amp; Simulating</a:t>
            </a:r>
            <a:br>
              <a:rPr lang="en-US" sz="4000" smtClean="0"/>
            </a:br>
            <a:r>
              <a:rPr lang="en-US" sz="4000" smtClean="0"/>
              <a:t>ASIC Designs with VHDL</a:t>
            </a:r>
          </a:p>
        </p:txBody>
      </p:sp>
      <p:sp>
        <p:nvSpPr>
          <p:cNvPr id="717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Reference: Smith text: Chapters 10 &amp;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8-bit full adder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-- </a:t>
            </a:r>
            <a:r>
              <a:rPr lang="en-US" sz="2400" dirty="0" smtClean="0">
                <a:solidFill>
                  <a:srgbClr val="00B0F0"/>
                </a:solidFill>
              </a:rPr>
              <a:t>Adder with 8-bit </a:t>
            </a:r>
            <a:r>
              <a:rPr lang="en-US" sz="2400" dirty="0" smtClean="0">
                <a:solidFill>
                  <a:srgbClr val="00B0F0"/>
                </a:solidFill>
              </a:rPr>
              <a:t>inputs/outputs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library </a:t>
            </a:r>
            <a:r>
              <a:rPr lang="en-US" sz="2400" dirty="0" err="1" smtClean="0"/>
              <a:t>ieee</a:t>
            </a:r>
            <a:r>
              <a:rPr lang="en-US" sz="2400" dirty="0" smtClean="0"/>
              <a:t>;                        </a:t>
            </a:r>
            <a:r>
              <a:rPr lang="en-US" sz="2400" dirty="0" smtClean="0">
                <a:solidFill>
                  <a:srgbClr val="00B0F0"/>
                </a:solidFill>
              </a:rPr>
              <a:t>--supplied library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use ieee.std_logic_1164.all;  </a:t>
            </a:r>
            <a:r>
              <a:rPr lang="en-US" sz="2400" dirty="0" smtClean="0">
                <a:solidFill>
                  <a:srgbClr val="00B0F0"/>
                </a:solidFill>
              </a:rPr>
              <a:t>--package of definitions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entity </a:t>
            </a:r>
            <a:r>
              <a:rPr lang="en-US" sz="2400" dirty="0" smtClean="0"/>
              <a:t>full_add8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port ( a:     in </a:t>
            </a:r>
            <a:r>
              <a:rPr lang="en-US" sz="2400" dirty="0" err="1" smtClean="0"/>
              <a:t>std_logic_vector</a:t>
            </a:r>
            <a:r>
              <a:rPr lang="en-US" sz="2400" dirty="0" smtClean="0"/>
              <a:t>(7 </a:t>
            </a:r>
            <a:r>
              <a:rPr lang="en-US" sz="2400" dirty="0" err="1" smtClean="0"/>
              <a:t>downto</a:t>
            </a:r>
            <a:r>
              <a:rPr lang="en-US" sz="2400" dirty="0" smtClean="0"/>
              <a:t> 0);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  b:     in </a:t>
            </a:r>
            <a:r>
              <a:rPr lang="en-US" sz="2400" dirty="0" err="1" smtClean="0"/>
              <a:t>std_logic_vector</a:t>
            </a:r>
            <a:r>
              <a:rPr lang="en-US" sz="2400" dirty="0" smtClean="0"/>
              <a:t>(7 </a:t>
            </a:r>
            <a:r>
              <a:rPr lang="en-US" sz="2400" dirty="0" err="1" smtClean="0"/>
              <a:t>downto</a:t>
            </a:r>
            <a:r>
              <a:rPr lang="en-US" sz="2400" dirty="0" smtClean="0"/>
              <a:t> 0);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  </a:t>
            </a:r>
            <a:r>
              <a:rPr lang="en-US" sz="2400" dirty="0" err="1" smtClean="0"/>
              <a:t>cin</a:t>
            </a:r>
            <a:r>
              <a:rPr lang="en-US" sz="2400" dirty="0" smtClean="0"/>
              <a:t>:   in </a:t>
            </a:r>
            <a:r>
              <a:rPr lang="en-US" sz="2400" dirty="0" err="1" smtClean="0"/>
              <a:t>std_logic</a:t>
            </a:r>
            <a:r>
              <a:rPr lang="en-US" sz="2400" dirty="0" smtClean="0"/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  sum: out </a:t>
            </a:r>
            <a:r>
              <a:rPr lang="en-US" sz="2400" dirty="0" err="1" smtClean="0"/>
              <a:t>std_logic</a:t>
            </a:r>
            <a:r>
              <a:rPr lang="en-US" sz="2400" dirty="0" smtClean="0"/>
              <a:t> _vector(7 </a:t>
            </a:r>
            <a:r>
              <a:rPr lang="en-US" sz="2400" dirty="0" err="1" smtClean="0"/>
              <a:t>downto</a:t>
            </a:r>
            <a:r>
              <a:rPr lang="en-US" sz="2400" dirty="0" smtClean="0"/>
              <a:t> 0);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  </a:t>
            </a:r>
            <a:r>
              <a:rPr lang="en-US" sz="2400" dirty="0" err="1" smtClean="0"/>
              <a:t>cout</a:t>
            </a:r>
            <a:r>
              <a:rPr lang="en-US" sz="2400" dirty="0" smtClean="0"/>
              <a:t>: out </a:t>
            </a:r>
            <a:r>
              <a:rPr lang="en-US" sz="2400" dirty="0" err="1" smtClean="0"/>
              <a:t>std_logic</a:t>
            </a:r>
            <a:r>
              <a:rPr lang="en-US" sz="2400" dirty="0" smtClean="0"/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end full_add8 ;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for Architecture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839200" cy="493776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800" dirty="0" smtClean="0"/>
              <a:t>architecture </a:t>
            </a:r>
            <a:r>
              <a:rPr lang="en-US" sz="1800" i="1" dirty="0" err="1" smtClean="0">
                <a:solidFill>
                  <a:srgbClr val="FF0000"/>
                </a:solidFill>
              </a:rPr>
              <a:t>architecture_name</a:t>
            </a:r>
            <a:r>
              <a:rPr lang="en-US" sz="1800" dirty="0" smtClean="0"/>
              <a:t> of </a:t>
            </a:r>
            <a:r>
              <a:rPr lang="en-US" sz="1800" i="1" dirty="0" err="1" smtClean="0">
                <a:solidFill>
                  <a:srgbClr val="FF0000"/>
                </a:solidFill>
              </a:rPr>
              <a:t>entity_name</a:t>
            </a:r>
            <a:r>
              <a:rPr lang="en-US" sz="1800" dirty="0" smtClean="0"/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fr-FR" sz="1800" dirty="0" smtClean="0"/>
              <a:t>-- data type </a:t>
            </a:r>
            <a:r>
              <a:rPr lang="fr-FR" sz="1800" dirty="0" err="1" smtClean="0"/>
              <a:t>definitions</a:t>
            </a:r>
            <a:r>
              <a:rPr lang="fr-FR" sz="1800" dirty="0" smtClean="0"/>
              <a:t> (</a:t>
            </a:r>
            <a:r>
              <a:rPr lang="fr-FR" sz="1800" dirty="0" err="1" smtClean="0"/>
              <a:t>ie</a:t>
            </a:r>
            <a:r>
              <a:rPr lang="fr-FR" sz="1800" dirty="0" smtClean="0"/>
              <a:t>, states, </a:t>
            </a:r>
            <a:r>
              <a:rPr lang="fr-FR" sz="1800" dirty="0" err="1" smtClean="0"/>
              <a:t>arrays</a:t>
            </a:r>
            <a:r>
              <a:rPr lang="fr-FR" sz="1800" dirty="0" smtClean="0"/>
              <a:t>, etc.)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-- internal signal declarations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signal </a:t>
            </a:r>
            <a:r>
              <a:rPr lang="en-US" sz="1800" i="1" dirty="0" err="1" smtClean="0">
                <a:solidFill>
                  <a:srgbClr val="FF0000"/>
                </a:solidFill>
              </a:rPr>
              <a:t>signal_name</a:t>
            </a:r>
            <a:r>
              <a:rPr lang="en-US" sz="1800" dirty="0" smtClean="0"/>
              <a:t>: </a:t>
            </a:r>
            <a:r>
              <a:rPr lang="en-US" sz="1800" dirty="0" err="1" smtClean="0"/>
              <a:t>signal_type</a:t>
            </a:r>
            <a:r>
              <a:rPr lang="en-US" sz="18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: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signal </a:t>
            </a:r>
            <a:r>
              <a:rPr lang="en-US" sz="1800" i="1" dirty="0" err="1" smtClean="0">
                <a:solidFill>
                  <a:srgbClr val="FF0000"/>
                </a:solidFill>
              </a:rPr>
              <a:t>signal_name</a:t>
            </a:r>
            <a:r>
              <a:rPr lang="en-US" sz="1800" dirty="0" smtClean="0"/>
              <a:t>: </a:t>
            </a:r>
            <a:r>
              <a:rPr lang="en-US" sz="1800" dirty="0" err="1" smtClean="0"/>
              <a:t>signal_type</a:t>
            </a:r>
            <a:r>
              <a:rPr lang="en-US" sz="18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-- component declarations – see format below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-- function and procedure declarations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800" i="1" dirty="0" smtClean="0"/>
              <a:t>	</a:t>
            </a:r>
            <a:r>
              <a:rPr lang="en-US" sz="1800" dirty="0" smtClean="0"/>
              <a:t> --</a:t>
            </a:r>
            <a:r>
              <a:rPr lang="en-US" sz="1800" i="1" dirty="0" smtClean="0"/>
              <a:t> </a:t>
            </a:r>
            <a:r>
              <a:rPr lang="en-US" sz="1800" i="1" dirty="0" smtClean="0"/>
              <a:t>behavior of the model is described here and consists of concurrent interconnecting: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-- </a:t>
            </a:r>
            <a:r>
              <a:rPr lang="en-US" sz="1800" dirty="0" smtClean="0"/>
              <a:t>component instantiations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-- </a:t>
            </a:r>
            <a:r>
              <a:rPr lang="en-US" sz="1800" dirty="0" smtClean="0"/>
              <a:t>processes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-- </a:t>
            </a:r>
            <a:r>
              <a:rPr lang="en-US" sz="1800" dirty="0" smtClean="0"/>
              <a:t>concurrent statements including: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Signal Assignment statements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When-Else statements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With-Select-When statements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end architecture </a:t>
            </a:r>
            <a:r>
              <a:rPr lang="en-US" sz="1800" i="1" dirty="0" err="1" smtClean="0">
                <a:solidFill>
                  <a:srgbClr val="FF0000"/>
                </a:solidFill>
              </a:rPr>
              <a:t>architecture_name</a:t>
            </a:r>
            <a:r>
              <a:rPr lang="en-US" sz="1800" dirty="0" smtClean="0">
                <a:solidFill>
                  <a:srgbClr val="FF0000"/>
                </a:solidFill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800" i="1" dirty="0" smtClean="0"/>
              <a:t>Note</a:t>
            </a:r>
            <a:r>
              <a:rPr lang="en-US" sz="1800" dirty="0" smtClean="0"/>
              <a:t>: </a:t>
            </a:r>
            <a:r>
              <a:rPr lang="en-US" sz="1800" i="1" dirty="0" smtClean="0"/>
              <a:t>entity</a:t>
            </a:r>
            <a:r>
              <a:rPr lang="en-US" sz="1800" dirty="0" smtClean="0"/>
              <a:t> and </a:t>
            </a:r>
            <a:r>
              <a:rPr lang="en-US" sz="1800" i="1" dirty="0" smtClean="0"/>
              <a:t>architecture</a:t>
            </a:r>
            <a:r>
              <a:rPr lang="en-US" sz="1800" dirty="0" smtClean="0"/>
              <a:t> in the end statement is optional.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Architecture defines function/structure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B0F0"/>
                </a:solidFill>
              </a:rPr>
              <a:t>-- behavioral model (no circuit structure implied)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architecture </a:t>
            </a:r>
            <a:r>
              <a:rPr lang="en-US" dirty="0" smtClean="0"/>
              <a:t>dataflow of full_add1 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signal x1: </a:t>
            </a:r>
            <a:r>
              <a:rPr lang="en-US" dirty="0" err="1" smtClean="0"/>
              <a:t>std_logic</a:t>
            </a:r>
            <a:r>
              <a:rPr lang="en-US" dirty="0" smtClean="0"/>
              <a:t>; -- internal signal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begin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x1 </a:t>
            </a:r>
            <a:r>
              <a:rPr lang="en-US" dirty="0" smtClean="0"/>
              <a:t>  &lt;= </a:t>
            </a:r>
            <a:r>
              <a:rPr lang="en-US" dirty="0" smtClean="0"/>
              <a:t>a </a:t>
            </a:r>
            <a:r>
              <a:rPr lang="en-US" dirty="0" err="1" smtClean="0"/>
              <a:t>xor</a:t>
            </a:r>
            <a:r>
              <a:rPr lang="en-US" dirty="0" smtClean="0"/>
              <a:t> b after 1 ns;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sum &lt;= x1 </a:t>
            </a:r>
            <a:r>
              <a:rPr lang="en-US" dirty="0" err="1" smtClean="0"/>
              <a:t>xor</a:t>
            </a:r>
            <a:r>
              <a:rPr lang="en-US" dirty="0" smtClean="0"/>
              <a:t> </a:t>
            </a:r>
            <a:r>
              <a:rPr lang="en-US" dirty="0" err="1" smtClean="0"/>
              <a:t>cin</a:t>
            </a:r>
            <a:r>
              <a:rPr lang="en-US" dirty="0" smtClean="0"/>
              <a:t> after 1 ns;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&lt;= (a and b) or (a and </a:t>
            </a:r>
            <a:r>
              <a:rPr lang="en-US" dirty="0" err="1" smtClean="0"/>
              <a:t>cin</a:t>
            </a:r>
            <a:r>
              <a:rPr lang="en-US" dirty="0" smtClean="0"/>
              <a:t>) or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	(b and </a:t>
            </a:r>
            <a:r>
              <a:rPr lang="en-US" dirty="0" err="1" smtClean="0"/>
              <a:t>cin</a:t>
            </a:r>
            <a:r>
              <a:rPr lang="en-US" dirty="0" smtClean="0"/>
              <a:t>) after 1 ns;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end;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Structural architecture example</a:t>
            </a:r>
            <a:br>
              <a:rPr lang="en-US" sz="4000" dirty="0"/>
            </a:br>
            <a:r>
              <a:rPr lang="en-US" dirty="0"/>
              <a:t>(no “behavior” specified)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architecture structure of full_add1 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component </a:t>
            </a:r>
            <a:r>
              <a:rPr lang="en-US" sz="2400" dirty="0" err="1" smtClean="0"/>
              <a:t>xor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F0"/>
                </a:solidFill>
              </a:rPr>
              <a:t>-- declare component to be used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port (</a:t>
            </a:r>
            <a:r>
              <a:rPr lang="en-US" sz="2400" dirty="0" err="1" smtClean="0"/>
              <a:t>x,y</a:t>
            </a:r>
            <a:r>
              <a:rPr lang="en-US" sz="2400" dirty="0" smtClean="0"/>
              <a:t>: in bit;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            z: out bit);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end component;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for all: </a:t>
            </a:r>
            <a:r>
              <a:rPr lang="en-US" sz="2400" dirty="0" err="1" smtClean="0"/>
              <a:t>xor</a:t>
            </a:r>
            <a:r>
              <a:rPr lang="en-US" sz="2400" dirty="0" smtClean="0"/>
              <a:t> use entity work.xor(</a:t>
            </a:r>
            <a:r>
              <a:rPr lang="en-US" sz="2400" dirty="0" err="1" smtClean="0"/>
              <a:t>eqns</a:t>
            </a:r>
            <a:r>
              <a:rPr lang="en-US" sz="2400" dirty="0" smtClean="0"/>
              <a:t>); </a:t>
            </a:r>
            <a:r>
              <a:rPr lang="en-US" sz="2400" dirty="0" smtClean="0">
                <a:solidFill>
                  <a:srgbClr val="00B0F0"/>
                </a:solidFill>
              </a:rPr>
              <a:t>-- if multiple arch’s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signal x1: bit;	</a:t>
            </a:r>
            <a:r>
              <a:rPr lang="en-US" sz="2400" dirty="0" smtClean="0">
                <a:solidFill>
                  <a:srgbClr val="00B0F0"/>
                </a:solidFill>
              </a:rPr>
              <a:t>-- signal internal to this component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begin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G1: </a:t>
            </a:r>
            <a:r>
              <a:rPr lang="en-US" sz="2400" dirty="0" err="1" smtClean="0">
                <a:solidFill>
                  <a:srgbClr val="00B0F0"/>
                </a:solidFill>
              </a:rPr>
              <a:t>xor</a:t>
            </a:r>
            <a:r>
              <a:rPr lang="en-US" sz="2400" dirty="0" smtClean="0"/>
              <a:t> port map (a, b, x1);</a:t>
            </a:r>
            <a:r>
              <a:rPr lang="en-US" sz="2400" dirty="0" smtClean="0">
                <a:solidFill>
                  <a:srgbClr val="00B0F0"/>
                </a:solidFill>
              </a:rPr>
              <a:t>	        -- instantiate 1</a:t>
            </a:r>
            <a:r>
              <a:rPr lang="en-US" sz="2400" baseline="30000" dirty="0" smtClean="0">
                <a:solidFill>
                  <a:srgbClr val="00B0F0"/>
                </a:solidFill>
              </a:rPr>
              <a:t>st</a:t>
            </a:r>
            <a:r>
              <a:rPr lang="en-US" sz="2400" dirty="0" smtClean="0">
                <a:solidFill>
                  <a:srgbClr val="00B0F0"/>
                </a:solidFill>
              </a:rPr>
              <a:t>  </a:t>
            </a:r>
            <a:r>
              <a:rPr lang="en-US" sz="2400" dirty="0" err="1" smtClean="0">
                <a:solidFill>
                  <a:srgbClr val="00B0F0"/>
                </a:solidFill>
              </a:rPr>
              <a:t>xor</a:t>
            </a:r>
            <a:r>
              <a:rPr lang="en-US" sz="2400" dirty="0" smtClean="0">
                <a:solidFill>
                  <a:srgbClr val="00B0F0"/>
                </a:solidFill>
              </a:rPr>
              <a:t> gate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G2: </a:t>
            </a:r>
            <a:r>
              <a:rPr lang="en-US" sz="2400" dirty="0" err="1" smtClean="0">
                <a:solidFill>
                  <a:srgbClr val="00B0F0"/>
                </a:solidFill>
              </a:rPr>
              <a:t>xor</a:t>
            </a:r>
            <a:r>
              <a:rPr lang="en-US" sz="2400" dirty="0" smtClean="0"/>
              <a:t> port map (x1, </a:t>
            </a:r>
            <a:r>
              <a:rPr lang="en-US" sz="2400" dirty="0" err="1" smtClean="0"/>
              <a:t>cin</a:t>
            </a:r>
            <a:r>
              <a:rPr lang="en-US" sz="2400" dirty="0" smtClean="0"/>
              <a:t>, sum);  </a:t>
            </a:r>
            <a:r>
              <a:rPr lang="en-US" sz="2400" dirty="0" smtClean="0">
                <a:solidFill>
                  <a:srgbClr val="00B0F0"/>
                </a:solidFill>
              </a:rPr>
              <a:t>-- instantiate 2</a:t>
            </a:r>
            <a:r>
              <a:rPr lang="en-US" sz="2400" baseline="30000" dirty="0" smtClean="0">
                <a:solidFill>
                  <a:srgbClr val="00B0F0"/>
                </a:solidFill>
              </a:rPr>
              <a:t>nd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xor</a:t>
            </a:r>
            <a:r>
              <a:rPr lang="en-US" sz="2400" dirty="0" smtClean="0">
                <a:solidFill>
                  <a:srgbClr val="00B0F0"/>
                </a:solidFill>
              </a:rPr>
              <a:t> gate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…</a:t>
            </a:r>
            <a:r>
              <a:rPr lang="en-US" sz="2400" i="1" dirty="0" smtClean="0"/>
              <a:t>add circuit for carry output</a:t>
            </a:r>
            <a:r>
              <a:rPr lang="en-US" sz="2400" dirty="0" smtClean="0"/>
              <a:t>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end;	</a:t>
            </a:r>
          </a:p>
        </p:txBody>
      </p:sp>
      <p:pic>
        <p:nvPicPr>
          <p:cNvPr id="12292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5334000"/>
            <a:ext cx="35194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Associating signals with formal ports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01000" cy="50292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 smtClean="0"/>
              <a:t>component </a:t>
            </a:r>
            <a:r>
              <a:rPr lang="en-US" sz="2400" dirty="0" err="1" smtClean="0"/>
              <a:t>AndGate</a:t>
            </a:r>
            <a:r>
              <a:rPr lang="en-US" sz="2400" dirty="0" smtClean="0"/>
              <a:t> port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400" dirty="0" smtClean="0"/>
              <a:t>        (Ain_1, Ain_2 : in BIT;       </a:t>
            </a:r>
            <a:r>
              <a:rPr lang="en-US" sz="2400" dirty="0" smtClean="0">
                <a:solidFill>
                  <a:srgbClr val="00B0F0"/>
                </a:solidFill>
              </a:rPr>
              <a:t>-- formal parameters</a:t>
            </a:r>
            <a:endParaRPr lang="en-US" sz="2400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 smtClean="0"/>
              <a:t>                     </a:t>
            </a:r>
            <a:r>
              <a:rPr lang="en-US" sz="2400" dirty="0" err="1" smtClean="0"/>
              <a:t>Aout</a:t>
            </a:r>
            <a:r>
              <a:rPr lang="en-US" sz="2400" dirty="0" smtClean="0"/>
              <a:t> : out BIT);  </a:t>
            </a:r>
            <a:endParaRPr lang="en-US" sz="2400" dirty="0" smtClean="0">
              <a:solidFill>
                <a:srgbClr val="00B0F0"/>
              </a:solidFill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 smtClean="0"/>
              <a:t> end component;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-- positional association: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A1:AndGate port map (X, Y, Z1);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-- named association</a:t>
            </a:r>
            <a:r>
              <a:rPr lang="en-US" sz="24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A2:AndGate port map (Ain_2=&gt;Y,  </a:t>
            </a:r>
            <a:r>
              <a:rPr lang="en-US" sz="2400" dirty="0" err="1" smtClean="0"/>
              <a:t>Aout</a:t>
            </a:r>
            <a:r>
              <a:rPr lang="en-US" sz="2400" dirty="0" smtClean="0"/>
              <a:t>=&gt;Z2,  Ain_1=&gt;X); </a:t>
            </a:r>
            <a:endParaRPr lang="en-US" sz="2400" dirty="0" smtClean="0">
              <a:solidFill>
                <a:srgbClr val="00B0F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-- both (positional must begin from leftmost formal):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A3:AndGate port map (X,  </a:t>
            </a:r>
            <a:r>
              <a:rPr lang="en-US" sz="2400" dirty="0" err="1" smtClean="0"/>
              <a:t>Aout</a:t>
            </a:r>
            <a:r>
              <a:rPr lang="en-US" sz="2400" dirty="0" smtClean="0"/>
              <a:t> =&gt; Z3,  Ain_2 =&gt; Y); </a:t>
            </a:r>
            <a:endParaRPr lang="en-US" sz="24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D flip-flop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entity DFF 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port (Preset: in bit;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   Clear: in bit;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   Clock: in bit;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   Data: in bit;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   Q: out bit;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   Qbar: out bit);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end DFF;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	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410200" y="1828800"/>
            <a:ext cx="2209800" cy="2362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Data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Clock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4958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4958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76200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76200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858000" y="2438400"/>
            <a:ext cx="692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Q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 err="1">
                <a:latin typeface="Arial" charset="0"/>
              </a:rPr>
              <a:t>Qbar</a:t>
            </a:r>
            <a:endParaRPr lang="en-US" dirty="0">
              <a:latin typeface="Arial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003925" y="20177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Preset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156325" y="3617913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Clear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6477000" y="137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6553200" y="4191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7474 D flip-flop equations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architecture </a:t>
            </a:r>
            <a:r>
              <a:rPr lang="en-US" sz="2400" dirty="0" err="1" smtClean="0"/>
              <a:t>eqns</a:t>
            </a:r>
            <a:r>
              <a:rPr lang="en-US" sz="2400" dirty="0" smtClean="0"/>
              <a:t> of DFF 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signal A,B,C,D: bit;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		signal </a:t>
            </a:r>
            <a:r>
              <a:rPr lang="en-US" sz="2400" dirty="0" err="1" smtClean="0">
                <a:solidFill>
                  <a:srgbClr val="00B0F0"/>
                </a:solidFill>
              </a:rPr>
              <a:t>QInt</a:t>
            </a:r>
            <a:r>
              <a:rPr lang="en-US" sz="2400" dirty="0" smtClean="0">
                <a:solidFill>
                  <a:srgbClr val="00B0F0"/>
                </a:solidFill>
              </a:rPr>
              <a:t>, </a:t>
            </a:r>
            <a:r>
              <a:rPr lang="en-US" sz="2400" dirty="0" err="1" smtClean="0">
                <a:solidFill>
                  <a:srgbClr val="00B0F0"/>
                </a:solidFill>
              </a:rPr>
              <a:t>QBarInt</a:t>
            </a:r>
            <a:r>
              <a:rPr lang="en-US" sz="2400" dirty="0" smtClean="0">
                <a:solidFill>
                  <a:srgbClr val="00B0F0"/>
                </a:solidFill>
              </a:rPr>
              <a:t>: bit;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A &lt;= not (Preset and D and B) after 1 ns;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B &lt;= not (A and Clear and Clock) after 1 ns;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C &lt;= not (B and Clock and D) after 1 ns;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D &lt;= not (C and Clear and Data) after 1 ns;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Qint</a:t>
            </a:r>
            <a:r>
              <a:rPr lang="en-US" sz="2400" dirty="0" smtClean="0"/>
              <a:t> &lt;= not (Preset and B and </a:t>
            </a:r>
            <a:r>
              <a:rPr lang="en-US" sz="2400" dirty="0" err="1" smtClean="0"/>
              <a:t>QbarInt</a:t>
            </a:r>
            <a:r>
              <a:rPr lang="en-US" sz="2400" dirty="0" smtClean="0"/>
              <a:t>) after 1 ns;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QBarInt</a:t>
            </a:r>
            <a:r>
              <a:rPr lang="en-US" sz="2400" dirty="0" smtClean="0"/>
              <a:t> &lt;= not (</a:t>
            </a:r>
            <a:r>
              <a:rPr lang="en-US" sz="2400" dirty="0" err="1" smtClean="0"/>
              <a:t>QInt</a:t>
            </a:r>
            <a:r>
              <a:rPr lang="en-US" sz="2400" dirty="0" smtClean="0"/>
              <a:t> and Clear and C) after 1 ns;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B0F0"/>
                </a:solidFill>
              </a:rPr>
              <a:t>Q &lt;= </a:t>
            </a:r>
            <a:r>
              <a:rPr lang="en-US" sz="2400" dirty="0" err="1" smtClean="0">
                <a:solidFill>
                  <a:srgbClr val="00B0F0"/>
                </a:solidFill>
              </a:rPr>
              <a:t>QInt</a:t>
            </a:r>
            <a:r>
              <a:rPr lang="en-US" sz="2400" dirty="0" smtClean="0">
                <a:solidFill>
                  <a:srgbClr val="00B0F0"/>
                </a:solidFill>
              </a:rPr>
              <a:t>;              -- Can drive but not read “outs” 	</a:t>
            </a:r>
            <a:r>
              <a:rPr lang="en-US" sz="2400" dirty="0" err="1" smtClean="0">
                <a:solidFill>
                  <a:srgbClr val="00B0F0"/>
                </a:solidFill>
              </a:rPr>
              <a:t>QBar</a:t>
            </a:r>
            <a:r>
              <a:rPr lang="en-US" sz="2400" dirty="0" smtClean="0">
                <a:solidFill>
                  <a:srgbClr val="00B0F0"/>
                </a:solidFill>
              </a:rPr>
              <a:t> &lt;= </a:t>
            </a:r>
            <a:r>
              <a:rPr lang="en-US" sz="2400" dirty="0" err="1" smtClean="0">
                <a:solidFill>
                  <a:srgbClr val="00B0F0"/>
                </a:solidFill>
              </a:rPr>
              <a:t>QBarInt</a:t>
            </a:r>
            <a:r>
              <a:rPr lang="en-US" sz="2400" dirty="0" smtClean="0">
                <a:solidFill>
                  <a:srgbClr val="00B0F0"/>
                </a:solidFill>
              </a:rPr>
              <a:t>;    -- Can read &amp; drive “internals”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end;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4-bit Register (Structural Model)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entity Register4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port ( D: in bit_vector(0 to 3);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   Q: out bit_vector(0 to 3);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   Clk: in bit;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   Clr: in bit;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   Pre: in bit);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end Register4;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1400" y="4038600"/>
            <a:ext cx="1111250" cy="1792288"/>
            <a:chOff x="1124" y="2976"/>
            <a:chExt cx="700" cy="1129"/>
          </a:xfrm>
        </p:grpSpPr>
        <p:sp>
          <p:nvSpPr>
            <p:cNvPr id="20526" name="Rectangle 5"/>
            <p:cNvSpPr>
              <a:spLocks noChangeArrowheads="1"/>
            </p:cNvSpPr>
            <p:nvPr/>
          </p:nvSpPr>
          <p:spPr bwMode="auto">
            <a:xfrm>
              <a:off x="1374" y="3337"/>
              <a:ext cx="336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7" name="Line 6"/>
            <p:cNvSpPr>
              <a:spLocks noChangeShapeType="1"/>
            </p:cNvSpPr>
            <p:nvPr/>
          </p:nvSpPr>
          <p:spPr bwMode="auto">
            <a:xfrm flipV="1">
              <a:off x="1278" y="324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Line 7"/>
            <p:cNvSpPr>
              <a:spLocks noChangeShapeType="1"/>
            </p:cNvSpPr>
            <p:nvPr/>
          </p:nvSpPr>
          <p:spPr bwMode="auto">
            <a:xfrm>
              <a:off x="1632" y="3673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Line 8"/>
            <p:cNvSpPr>
              <a:spLocks noChangeShapeType="1"/>
            </p:cNvSpPr>
            <p:nvPr/>
          </p:nvSpPr>
          <p:spPr bwMode="auto">
            <a:xfrm flipH="1">
              <a:off x="1278" y="357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Line 9"/>
            <p:cNvSpPr>
              <a:spLocks noChangeShapeType="1"/>
            </p:cNvSpPr>
            <p:nvPr/>
          </p:nvSpPr>
          <p:spPr bwMode="auto">
            <a:xfrm>
              <a:off x="1278" y="3577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Line 10"/>
            <p:cNvSpPr>
              <a:spLocks noChangeShapeType="1"/>
            </p:cNvSpPr>
            <p:nvPr/>
          </p:nvSpPr>
          <p:spPr bwMode="auto">
            <a:xfrm>
              <a:off x="1488" y="3673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Line 11"/>
            <p:cNvSpPr>
              <a:spLocks noChangeShapeType="1"/>
            </p:cNvSpPr>
            <p:nvPr/>
          </p:nvSpPr>
          <p:spPr bwMode="auto">
            <a:xfrm>
              <a:off x="1278" y="338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Line 12"/>
            <p:cNvSpPr>
              <a:spLocks noChangeShapeType="1"/>
            </p:cNvSpPr>
            <p:nvPr/>
          </p:nvSpPr>
          <p:spPr bwMode="auto">
            <a:xfrm>
              <a:off x="1710" y="3385"/>
              <a:ext cx="1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Line 13"/>
            <p:cNvSpPr>
              <a:spLocks noChangeShapeType="1"/>
            </p:cNvSpPr>
            <p:nvPr/>
          </p:nvSpPr>
          <p:spPr bwMode="auto">
            <a:xfrm>
              <a:off x="1824" y="3385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Text Box 14"/>
            <p:cNvSpPr txBox="1">
              <a:spLocks noChangeArrowheads="1"/>
            </p:cNvSpPr>
            <p:nvPr/>
          </p:nvSpPr>
          <p:spPr bwMode="auto">
            <a:xfrm>
              <a:off x="1124" y="2976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Arial" charset="0"/>
                </a:rPr>
                <a:t>D(3)</a:t>
              </a:r>
            </a:p>
          </p:txBody>
        </p:sp>
      </p:grpSp>
      <p:sp>
        <p:nvSpPr>
          <p:cNvPr id="20485" name="Text Box 15"/>
          <p:cNvSpPr txBox="1">
            <a:spLocks noChangeArrowheads="1"/>
          </p:cNvSpPr>
          <p:nvPr/>
        </p:nvSpPr>
        <p:spPr bwMode="auto">
          <a:xfrm>
            <a:off x="4419600" y="58054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Q(3)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756150" y="4038600"/>
            <a:ext cx="1111250" cy="1792288"/>
            <a:chOff x="1124" y="2976"/>
            <a:chExt cx="700" cy="1129"/>
          </a:xfrm>
        </p:grpSpPr>
        <p:sp>
          <p:nvSpPr>
            <p:cNvPr id="20516" name="Rectangle 17"/>
            <p:cNvSpPr>
              <a:spLocks noChangeArrowheads="1"/>
            </p:cNvSpPr>
            <p:nvPr/>
          </p:nvSpPr>
          <p:spPr bwMode="auto">
            <a:xfrm>
              <a:off x="1374" y="3337"/>
              <a:ext cx="336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Line 18"/>
            <p:cNvSpPr>
              <a:spLocks noChangeShapeType="1"/>
            </p:cNvSpPr>
            <p:nvPr/>
          </p:nvSpPr>
          <p:spPr bwMode="auto">
            <a:xfrm flipV="1">
              <a:off x="1278" y="324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19"/>
            <p:cNvSpPr>
              <a:spLocks noChangeShapeType="1"/>
            </p:cNvSpPr>
            <p:nvPr/>
          </p:nvSpPr>
          <p:spPr bwMode="auto">
            <a:xfrm>
              <a:off x="1632" y="3673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Line 20"/>
            <p:cNvSpPr>
              <a:spLocks noChangeShapeType="1"/>
            </p:cNvSpPr>
            <p:nvPr/>
          </p:nvSpPr>
          <p:spPr bwMode="auto">
            <a:xfrm flipH="1">
              <a:off x="1278" y="357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Line 21"/>
            <p:cNvSpPr>
              <a:spLocks noChangeShapeType="1"/>
            </p:cNvSpPr>
            <p:nvPr/>
          </p:nvSpPr>
          <p:spPr bwMode="auto">
            <a:xfrm>
              <a:off x="1278" y="3577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Line 22"/>
            <p:cNvSpPr>
              <a:spLocks noChangeShapeType="1"/>
            </p:cNvSpPr>
            <p:nvPr/>
          </p:nvSpPr>
          <p:spPr bwMode="auto">
            <a:xfrm>
              <a:off x="1488" y="3673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Line 23"/>
            <p:cNvSpPr>
              <a:spLocks noChangeShapeType="1"/>
            </p:cNvSpPr>
            <p:nvPr/>
          </p:nvSpPr>
          <p:spPr bwMode="auto">
            <a:xfrm>
              <a:off x="1278" y="338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Line 24"/>
            <p:cNvSpPr>
              <a:spLocks noChangeShapeType="1"/>
            </p:cNvSpPr>
            <p:nvPr/>
          </p:nvSpPr>
          <p:spPr bwMode="auto">
            <a:xfrm>
              <a:off x="1710" y="3385"/>
              <a:ext cx="1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25"/>
            <p:cNvSpPr>
              <a:spLocks noChangeShapeType="1"/>
            </p:cNvSpPr>
            <p:nvPr/>
          </p:nvSpPr>
          <p:spPr bwMode="auto">
            <a:xfrm>
              <a:off x="1824" y="3385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Text Box 26"/>
            <p:cNvSpPr txBox="1">
              <a:spLocks noChangeArrowheads="1"/>
            </p:cNvSpPr>
            <p:nvPr/>
          </p:nvSpPr>
          <p:spPr bwMode="auto">
            <a:xfrm>
              <a:off x="1124" y="2976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Arial" charset="0"/>
                </a:rPr>
                <a:t>D(2)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899150" y="4038600"/>
            <a:ext cx="1111250" cy="1792288"/>
            <a:chOff x="1124" y="2976"/>
            <a:chExt cx="700" cy="1129"/>
          </a:xfrm>
        </p:grpSpPr>
        <p:sp>
          <p:nvSpPr>
            <p:cNvPr id="20506" name="Rectangle 28"/>
            <p:cNvSpPr>
              <a:spLocks noChangeArrowheads="1"/>
            </p:cNvSpPr>
            <p:nvPr/>
          </p:nvSpPr>
          <p:spPr bwMode="auto">
            <a:xfrm>
              <a:off x="1374" y="3337"/>
              <a:ext cx="336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Line 29"/>
            <p:cNvSpPr>
              <a:spLocks noChangeShapeType="1"/>
            </p:cNvSpPr>
            <p:nvPr/>
          </p:nvSpPr>
          <p:spPr bwMode="auto">
            <a:xfrm flipV="1">
              <a:off x="1278" y="324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30"/>
            <p:cNvSpPr>
              <a:spLocks noChangeShapeType="1"/>
            </p:cNvSpPr>
            <p:nvPr/>
          </p:nvSpPr>
          <p:spPr bwMode="auto">
            <a:xfrm>
              <a:off x="1632" y="3673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31"/>
            <p:cNvSpPr>
              <a:spLocks noChangeShapeType="1"/>
            </p:cNvSpPr>
            <p:nvPr/>
          </p:nvSpPr>
          <p:spPr bwMode="auto">
            <a:xfrm flipH="1">
              <a:off x="1278" y="357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32"/>
            <p:cNvSpPr>
              <a:spLocks noChangeShapeType="1"/>
            </p:cNvSpPr>
            <p:nvPr/>
          </p:nvSpPr>
          <p:spPr bwMode="auto">
            <a:xfrm>
              <a:off x="1278" y="3577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Line 33"/>
            <p:cNvSpPr>
              <a:spLocks noChangeShapeType="1"/>
            </p:cNvSpPr>
            <p:nvPr/>
          </p:nvSpPr>
          <p:spPr bwMode="auto">
            <a:xfrm>
              <a:off x="1488" y="3673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34"/>
            <p:cNvSpPr>
              <a:spLocks noChangeShapeType="1"/>
            </p:cNvSpPr>
            <p:nvPr/>
          </p:nvSpPr>
          <p:spPr bwMode="auto">
            <a:xfrm>
              <a:off x="1278" y="338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35"/>
            <p:cNvSpPr>
              <a:spLocks noChangeShapeType="1"/>
            </p:cNvSpPr>
            <p:nvPr/>
          </p:nvSpPr>
          <p:spPr bwMode="auto">
            <a:xfrm>
              <a:off x="1710" y="3385"/>
              <a:ext cx="1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36"/>
            <p:cNvSpPr>
              <a:spLocks noChangeShapeType="1"/>
            </p:cNvSpPr>
            <p:nvPr/>
          </p:nvSpPr>
          <p:spPr bwMode="auto">
            <a:xfrm>
              <a:off x="1824" y="3385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Text Box 37"/>
            <p:cNvSpPr txBox="1">
              <a:spLocks noChangeArrowheads="1"/>
            </p:cNvSpPr>
            <p:nvPr/>
          </p:nvSpPr>
          <p:spPr bwMode="auto">
            <a:xfrm>
              <a:off x="1124" y="2976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Arial" charset="0"/>
                </a:rPr>
                <a:t>D(1)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7042150" y="4038600"/>
            <a:ext cx="1111250" cy="1792288"/>
            <a:chOff x="1124" y="2976"/>
            <a:chExt cx="700" cy="1129"/>
          </a:xfrm>
        </p:grpSpPr>
        <p:sp>
          <p:nvSpPr>
            <p:cNvPr id="20496" name="Rectangle 39"/>
            <p:cNvSpPr>
              <a:spLocks noChangeArrowheads="1"/>
            </p:cNvSpPr>
            <p:nvPr/>
          </p:nvSpPr>
          <p:spPr bwMode="auto">
            <a:xfrm>
              <a:off x="1374" y="3337"/>
              <a:ext cx="336" cy="3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40"/>
            <p:cNvSpPr>
              <a:spLocks noChangeShapeType="1"/>
            </p:cNvSpPr>
            <p:nvPr/>
          </p:nvSpPr>
          <p:spPr bwMode="auto">
            <a:xfrm flipV="1">
              <a:off x="1278" y="324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41"/>
            <p:cNvSpPr>
              <a:spLocks noChangeShapeType="1"/>
            </p:cNvSpPr>
            <p:nvPr/>
          </p:nvSpPr>
          <p:spPr bwMode="auto">
            <a:xfrm>
              <a:off x="1632" y="3673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42"/>
            <p:cNvSpPr>
              <a:spLocks noChangeShapeType="1"/>
            </p:cNvSpPr>
            <p:nvPr/>
          </p:nvSpPr>
          <p:spPr bwMode="auto">
            <a:xfrm flipH="1">
              <a:off x="1278" y="357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43"/>
            <p:cNvSpPr>
              <a:spLocks noChangeShapeType="1"/>
            </p:cNvSpPr>
            <p:nvPr/>
          </p:nvSpPr>
          <p:spPr bwMode="auto">
            <a:xfrm>
              <a:off x="1278" y="3577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44"/>
            <p:cNvSpPr>
              <a:spLocks noChangeShapeType="1"/>
            </p:cNvSpPr>
            <p:nvPr/>
          </p:nvSpPr>
          <p:spPr bwMode="auto">
            <a:xfrm>
              <a:off x="1488" y="3673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45"/>
            <p:cNvSpPr>
              <a:spLocks noChangeShapeType="1"/>
            </p:cNvSpPr>
            <p:nvPr/>
          </p:nvSpPr>
          <p:spPr bwMode="auto">
            <a:xfrm>
              <a:off x="1278" y="338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46"/>
            <p:cNvSpPr>
              <a:spLocks noChangeShapeType="1"/>
            </p:cNvSpPr>
            <p:nvPr/>
          </p:nvSpPr>
          <p:spPr bwMode="auto">
            <a:xfrm>
              <a:off x="1710" y="3385"/>
              <a:ext cx="1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47"/>
            <p:cNvSpPr>
              <a:spLocks noChangeShapeType="1"/>
            </p:cNvSpPr>
            <p:nvPr/>
          </p:nvSpPr>
          <p:spPr bwMode="auto">
            <a:xfrm>
              <a:off x="1824" y="3385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Text Box 48"/>
            <p:cNvSpPr txBox="1">
              <a:spLocks noChangeArrowheads="1"/>
            </p:cNvSpPr>
            <p:nvPr/>
          </p:nvSpPr>
          <p:spPr bwMode="auto">
            <a:xfrm>
              <a:off x="1124" y="2976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Arial" charset="0"/>
                </a:rPr>
                <a:t>D(0)</a:t>
              </a:r>
            </a:p>
          </p:txBody>
        </p:sp>
      </p:grpSp>
      <p:sp>
        <p:nvSpPr>
          <p:cNvPr id="20489" name="Line 49"/>
          <p:cNvSpPr>
            <a:spLocks noChangeShapeType="1"/>
          </p:cNvSpPr>
          <p:nvPr/>
        </p:nvSpPr>
        <p:spPr bwMode="auto">
          <a:xfrm>
            <a:off x="3429000" y="54102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50"/>
          <p:cNvSpPr>
            <a:spLocks noChangeShapeType="1"/>
          </p:cNvSpPr>
          <p:nvPr/>
        </p:nvSpPr>
        <p:spPr bwMode="auto">
          <a:xfrm>
            <a:off x="3429000" y="5562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51"/>
          <p:cNvSpPr>
            <a:spLocks noChangeShapeType="1"/>
          </p:cNvSpPr>
          <p:nvPr/>
        </p:nvSpPr>
        <p:spPr bwMode="auto">
          <a:xfrm>
            <a:off x="3429000" y="5715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Text Box 52"/>
          <p:cNvSpPr txBox="1">
            <a:spLocks noChangeArrowheads="1"/>
          </p:cNvSpPr>
          <p:nvPr/>
        </p:nvSpPr>
        <p:spPr bwMode="auto">
          <a:xfrm>
            <a:off x="5454650" y="57912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Q(2)</a:t>
            </a:r>
          </a:p>
        </p:txBody>
      </p:sp>
      <p:sp>
        <p:nvSpPr>
          <p:cNvPr id="20493" name="Text Box 53"/>
          <p:cNvSpPr txBox="1">
            <a:spLocks noChangeArrowheads="1"/>
          </p:cNvSpPr>
          <p:nvPr/>
        </p:nvSpPr>
        <p:spPr bwMode="auto">
          <a:xfrm>
            <a:off x="6673850" y="57769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Q(1)</a:t>
            </a:r>
          </a:p>
        </p:txBody>
      </p:sp>
      <p:sp>
        <p:nvSpPr>
          <p:cNvPr id="20494" name="Text Box 54"/>
          <p:cNvSpPr txBox="1">
            <a:spLocks noChangeArrowheads="1"/>
          </p:cNvSpPr>
          <p:nvPr/>
        </p:nvSpPr>
        <p:spPr bwMode="auto">
          <a:xfrm>
            <a:off x="7816850" y="576262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Q(0)</a:t>
            </a:r>
          </a:p>
        </p:txBody>
      </p:sp>
      <p:sp>
        <p:nvSpPr>
          <p:cNvPr id="20495" name="Text Box 55"/>
          <p:cNvSpPr txBox="1">
            <a:spLocks noChangeArrowheads="1"/>
          </p:cNvSpPr>
          <p:nvPr/>
        </p:nvSpPr>
        <p:spPr bwMode="auto">
          <a:xfrm>
            <a:off x="2963863" y="5214938"/>
            <a:ext cx="49688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200">
                <a:latin typeface="Arial" charset="0"/>
              </a:rPr>
              <a:t>CLK</a:t>
            </a:r>
          </a:p>
          <a:p>
            <a:pPr algn="r" eaLnBrk="0" hangingPunct="0"/>
            <a:r>
              <a:rPr lang="en-US" sz="1200">
                <a:latin typeface="Arial" charset="0"/>
              </a:rPr>
              <a:t>PRE</a:t>
            </a:r>
          </a:p>
          <a:p>
            <a:pPr algn="r" eaLnBrk="0" hangingPunct="0"/>
            <a:r>
              <a:rPr lang="en-US" sz="1200">
                <a:latin typeface="Arial" charset="0"/>
              </a:rPr>
              <a:t>CLR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Register Structure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305800" cy="48768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architecture structure of Register4 is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component DFF	</a:t>
            </a:r>
            <a:r>
              <a:rPr lang="en-US" sz="2000" dirty="0">
                <a:solidFill>
                  <a:srgbClr val="00B0F0"/>
                </a:solidFill>
              </a:rPr>
              <a:t>-- declare library component to be used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   </a:t>
            </a:r>
            <a:r>
              <a:rPr lang="en-US" sz="1800" dirty="0"/>
              <a:t>port (Preset: in bit;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/>
              <a:t>		   Clear: in bit;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/>
              <a:t>		   Clock: in bit;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/>
              <a:t>		   Data: in bit;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/>
              <a:t>		   Q: out bit;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/>
              <a:t>		   </a:t>
            </a:r>
            <a:r>
              <a:rPr lang="en-US" sz="1800" dirty="0" err="1"/>
              <a:t>Qbar</a:t>
            </a:r>
            <a:r>
              <a:rPr lang="en-US" sz="1800" dirty="0"/>
              <a:t>: out bit);</a:t>
            </a:r>
            <a:endParaRPr lang="en-US" sz="20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end component;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signal </a:t>
            </a:r>
            <a:r>
              <a:rPr lang="en-US" sz="2000" dirty="0" err="1"/>
              <a:t>Qbar</a:t>
            </a:r>
            <a:r>
              <a:rPr lang="en-US" sz="2000" dirty="0"/>
              <a:t>: </a:t>
            </a:r>
            <a:r>
              <a:rPr lang="en-US" sz="2000" dirty="0" err="1"/>
              <a:t>bit_vector</a:t>
            </a:r>
            <a:r>
              <a:rPr lang="en-US" sz="2000" dirty="0"/>
              <a:t>(0 to 3); </a:t>
            </a:r>
            <a:r>
              <a:rPr lang="en-US" sz="2000" dirty="0">
                <a:solidFill>
                  <a:srgbClr val="00B0F0"/>
                </a:solidFill>
              </a:rPr>
              <a:t>-- dummy for unused FF </a:t>
            </a:r>
            <a:r>
              <a:rPr lang="en-US" sz="2000" dirty="0" smtClean="0">
                <a:solidFill>
                  <a:srgbClr val="00B0F0"/>
                </a:solidFill>
              </a:rPr>
              <a:t>outputs</a:t>
            </a:r>
            <a:endParaRPr lang="en-US" sz="2000" dirty="0">
              <a:solidFill>
                <a:srgbClr val="00B0F0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begin  </a:t>
            </a:r>
            <a:endParaRPr lang="en-US" sz="20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    </a:t>
            </a:r>
            <a:r>
              <a:rPr lang="en-US" sz="2000" dirty="0">
                <a:solidFill>
                  <a:srgbClr val="00B0F0"/>
                </a:solidFill>
              </a:rPr>
              <a:t>-- Signals </a:t>
            </a:r>
            <a:r>
              <a:rPr lang="en-US" sz="2000" dirty="0" smtClean="0">
                <a:solidFill>
                  <a:srgbClr val="00B0F0"/>
                </a:solidFill>
              </a:rPr>
              <a:t>connect </a:t>
            </a:r>
            <a:r>
              <a:rPr lang="en-US" sz="2000" dirty="0">
                <a:solidFill>
                  <a:srgbClr val="00B0F0"/>
                </a:solidFill>
              </a:rPr>
              <a:t>to ports in order listed above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F3: DFF port map (Pre, </a:t>
            </a:r>
            <a:r>
              <a:rPr lang="en-US" sz="2000" dirty="0" err="1"/>
              <a:t>Clr</a:t>
            </a:r>
            <a:r>
              <a:rPr lang="en-US" sz="2000" dirty="0"/>
              <a:t>, </a:t>
            </a:r>
            <a:r>
              <a:rPr lang="en-US" sz="2000" dirty="0" err="1"/>
              <a:t>Clk</a:t>
            </a:r>
            <a:r>
              <a:rPr lang="en-US" sz="2000" dirty="0"/>
              <a:t>, D(3), Q(3), </a:t>
            </a:r>
            <a:r>
              <a:rPr lang="en-US" sz="2000" dirty="0" err="1"/>
              <a:t>Qbar</a:t>
            </a:r>
            <a:r>
              <a:rPr lang="en-US" sz="2000" dirty="0"/>
              <a:t>(3));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F2: DFF port map (Pre, </a:t>
            </a:r>
            <a:r>
              <a:rPr lang="en-US" sz="2000" dirty="0" err="1"/>
              <a:t>Clr</a:t>
            </a:r>
            <a:r>
              <a:rPr lang="en-US" sz="2000" dirty="0"/>
              <a:t>, </a:t>
            </a:r>
            <a:r>
              <a:rPr lang="en-US" sz="2000" dirty="0" err="1"/>
              <a:t>Clk</a:t>
            </a:r>
            <a:r>
              <a:rPr lang="en-US" sz="2000" dirty="0"/>
              <a:t>, D(2), Q(2), </a:t>
            </a:r>
            <a:r>
              <a:rPr lang="en-US" sz="2000" dirty="0" err="1"/>
              <a:t>Qbar</a:t>
            </a:r>
            <a:r>
              <a:rPr lang="en-US" sz="2000" dirty="0"/>
              <a:t>(2));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F1: DFF port map (Pre, </a:t>
            </a:r>
            <a:r>
              <a:rPr lang="en-US" sz="2000" dirty="0" err="1"/>
              <a:t>Clr</a:t>
            </a:r>
            <a:r>
              <a:rPr lang="en-US" sz="2000" dirty="0"/>
              <a:t>, </a:t>
            </a:r>
            <a:r>
              <a:rPr lang="en-US" sz="2000" dirty="0" err="1"/>
              <a:t>Clk</a:t>
            </a:r>
            <a:r>
              <a:rPr lang="en-US" sz="2000" dirty="0"/>
              <a:t>, D(1), Q(1), </a:t>
            </a:r>
            <a:r>
              <a:rPr lang="en-US" sz="2000" dirty="0" err="1"/>
              <a:t>Qbar</a:t>
            </a:r>
            <a:r>
              <a:rPr lang="en-US" sz="2000" dirty="0"/>
              <a:t>(1));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F0: DFF port map (Pre, </a:t>
            </a:r>
            <a:r>
              <a:rPr lang="en-US" sz="2000" dirty="0" err="1"/>
              <a:t>Clr</a:t>
            </a:r>
            <a:r>
              <a:rPr lang="en-US" sz="2000" dirty="0"/>
              <a:t>, </a:t>
            </a:r>
            <a:r>
              <a:rPr lang="en-US" sz="2000" dirty="0" err="1"/>
              <a:t>Clk</a:t>
            </a:r>
            <a:r>
              <a:rPr lang="en-US" sz="2000" dirty="0"/>
              <a:t>, D(0), Q(0), </a:t>
            </a:r>
            <a:r>
              <a:rPr lang="en-US" sz="2000" dirty="0" err="1"/>
              <a:t>Qbar</a:t>
            </a:r>
            <a:r>
              <a:rPr lang="en-US" sz="2000" dirty="0"/>
              <a:t>(0));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end;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Signal Assignment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371600"/>
            <a:ext cx="8229600" cy="45307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   </a:t>
            </a:r>
            <a:r>
              <a:rPr lang="en-US" sz="2800" dirty="0" smtClean="0"/>
              <a:t>  signal </a:t>
            </a:r>
            <a:r>
              <a:rPr lang="en-US" sz="2800" dirty="0" err="1"/>
              <a:t>a,b,c,d,y</a:t>
            </a:r>
            <a:r>
              <a:rPr lang="en-US" sz="2800" dirty="0"/>
              <a:t>: </a:t>
            </a:r>
            <a:r>
              <a:rPr lang="en-US" sz="2800" dirty="0" err="1" smtClean="0"/>
              <a:t>std_logic</a:t>
            </a:r>
            <a:r>
              <a:rPr lang="en-US" sz="2800" dirty="0" smtClean="0"/>
              <a:t>;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   </a:t>
            </a:r>
            <a:r>
              <a:rPr lang="en-US" sz="2800" dirty="0" smtClean="0"/>
              <a:t>  signal </a:t>
            </a:r>
            <a:r>
              <a:rPr lang="en-US" sz="2800" dirty="0"/>
              <a:t>S: </a:t>
            </a:r>
            <a:r>
              <a:rPr lang="en-US" sz="2800" dirty="0" err="1" smtClean="0"/>
              <a:t>std_logic_vector</a:t>
            </a:r>
            <a:r>
              <a:rPr lang="en-US" sz="2800" dirty="0" smtClean="0"/>
              <a:t>(0 </a:t>
            </a:r>
            <a:r>
              <a:rPr lang="en-US" sz="2800" dirty="0"/>
              <a:t>to 1);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begin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   </a:t>
            </a:r>
            <a:r>
              <a:rPr lang="en-US" sz="2800" dirty="0" smtClean="0"/>
              <a:t>  with </a:t>
            </a:r>
            <a:r>
              <a:rPr lang="en-US" sz="2800" dirty="0"/>
              <a:t>S select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		y &lt;= a after 1 ns when “00”,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			b after 1 ns when “01”,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			c after 1 ns when “10”,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			d after 1 ns when “11”;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B0F0"/>
                </a:solidFill>
              </a:rPr>
              <a:t>--Alternative “default”:   d after 1 ns when others;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7086600" y="2438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7086600" y="2438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7086600" y="4419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7924800" y="2819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79248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6781800" y="2819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6781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7818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67818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7010400" y="2590800"/>
            <a:ext cx="4381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00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01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10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11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76200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6470650" y="2627313"/>
            <a:ext cx="3111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a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b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c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7467600" y="49530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8229600" y="3352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6781800" y="19812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4-to-1 Mux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1981200" y="434647"/>
            <a:ext cx="5290476" cy="568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32-bit-wide 4-to-1 multiplexer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7526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signal </a:t>
            </a:r>
            <a:r>
              <a:rPr lang="en-US" sz="2800" dirty="0" err="1" smtClean="0"/>
              <a:t>a,b,c,d,y</a:t>
            </a:r>
            <a:r>
              <a:rPr lang="en-US" sz="2800" dirty="0" smtClean="0"/>
              <a:t>: </a:t>
            </a:r>
            <a:r>
              <a:rPr lang="en-US" sz="2800" dirty="0" err="1" smtClean="0"/>
              <a:t>bit_vector</a:t>
            </a:r>
            <a:r>
              <a:rPr lang="en-US" sz="2800" dirty="0" smtClean="0"/>
              <a:t>(0 to 31);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signal S: </a:t>
            </a:r>
            <a:r>
              <a:rPr lang="en-US" sz="2800" dirty="0" err="1" smtClean="0"/>
              <a:t>bit_vector</a:t>
            </a:r>
            <a:r>
              <a:rPr lang="en-US" sz="2800" dirty="0" smtClean="0"/>
              <a:t>(0 to 1);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begin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with S select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y &lt;=   a after 1 ns when “00”,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	b after 1 ns when “01”,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	c after 1 ns when “10”,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	d after 1 ns when “11”;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--</a:t>
            </a:r>
            <a:r>
              <a:rPr lang="en-US" sz="2400" dirty="0" err="1" smtClean="0">
                <a:solidFill>
                  <a:srgbClr val="00B0F0"/>
                </a:solidFill>
              </a:rPr>
              <a:t>a,b,c,d,y</a:t>
            </a:r>
            <a:r>
              <a:rPr lang="en-US" sz="2400" dirty="0" smtClean="0">
                <a:solidFill>
                  <a:srgbClr val="00B0F0"/>
                </a:solidFill>
              </a:rPr>
              <a:t> can be any type, as long as they are the same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7086600" y="2438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7086600" y="2438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7086600" y="4419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924800" y="2819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9248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6781800" y="2819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781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67818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67818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10400" y="2590800"/>
            <a:ext cx="4381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00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01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10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11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V="1">
            <a:off x="76200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470650" y="2627313"/>
            <a:ext cx="3111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a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b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c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467600" y="49530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8229600" y="3352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781800" y="19812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4-to-1 Mux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Conditional Signal Assignment – Alternate Format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752600"/>
            <a:ext cx="8229600" cy="45307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y &lt;=  a after 1 ns when (S=“00”) else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		b after 1 ns when (S=“01”) else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		c after 1 ns when (S=“10”) else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		d after 1 ns;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Use any </a:t>
            </a:r>
            <a:r>
              <a:rPr lang="en-US" sz="2800" dirty="0" err="1">
                <a:solidFill>
                  <a:srgbClr val="00B0F0"/>
                </a:solidFill>
              </a:rPr>
              <a:t>boolean</a:t>
            </a:r>
            <a:r>
              <a:rPr lang="en-US" sz="2800" dirty="0">
                <a:solidFill>
                  <a:srgbClr val="00B0F0"/>
                </a:solidFill>
              </a:rPr>
              <a:t> expression </a:t>
            </a:r>
            <a:endParaRPr lang="en-US" sz="2800" dirty="0" smtClean="0">
              <a:solidFill>
                <a:srgbClr val="00B0F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for </a:t>
            </a:r>
            <a:r>
              <a:rPr lang="en-US" sz="2800" dirty="0">
                <a:solidFill>
                  <a:srgbClr val="00B0F0"/>
                </a:solidFill>
              </a:rPr>
              <a:t>each </a:t>
            </a:r>
            <a:r>
              <a:rPr lang="en-US" sz="2800" dirty="0" smtClean="0">
                <a:solidFill>
                  <a:srgbClr val="00B0F0"/>
                </a:solidFill>
              </a:rPr>
              <a:t>condition:</a:t>
            </a:r>
            <a:endParaRPr lang="en-US" sz="2800" dirty="0">
              <a:solidFill>
                <a:srgbClr val="00B0F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y </a:t>
            </a:r>
            <a:r>
              <a:rPr lang="en-US" sz="2800" dirty="0"/>
              <a:t>&lt;= a after 1 ns when </a:t>
            </a:r>
            <a:r>
              <a:rPr lang="en-US" sz="2800" dirty="0">
                <a:solidFill>
                  <a:srgbClr val="00B0F0"/>
                </a:solidFill>
              </a:rPr>
              <a:t>(F=‘1’) and (G=‘0’) </a:t>
            </a:r>
            <a:r>
              <a:rPr lang="en-US" sz="2800" dirty="0"/>
              <a:t>…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7391400" y="2362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7391400" y="2362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V="1">
            <a:off x="7391400" y="4343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229600" y="2743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82296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0866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086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70866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0866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7315200" y="2514600"/>
            <a:ext cx="4381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00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01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10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11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79248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6775450" y="2551113"/>
            <a:ext cx="3111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a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b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c</a:t>
            </a:r>
          </a:p>
          <a:p>
            <a:pPr eaLnBrk="0" hangingPunct="0"/>
            <a:endParaRPr lang="en-US">
              <a:latin typeface="Arial" charset="0"/>
            </a:endParaRPr>
          </a:p>
          <a:p>
            <a:pPr eaLnBrk="0" hangingPunct="0"/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7772400" y="4876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8540750" y="3276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7086600" y="19050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4-to-1 Mux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VHDL “Process” Construct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[label:]  process (</a:t>
            </a:r>
            <a:r>
              <a:rPr lang="en-US" sz="2800" i="1" dirty="0" smtClean="0"/>
              <a:t>sensitivity list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		</a:t>
            </a:r>
            <a:r>
              <a:rPr lang="en-US" sz="2800" i="1" dirty="0" smtClean="0"/>
              <a:t>declarations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	     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		</a:t>
            </a:r>
            <a:r>
              <a:rPr lang="en-US" sz="2800" i="1" dirty="0" smtClean="0"/>
              <a:t>sequential statements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	     end process;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Process statements executed once at start of simulation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Process halts at “end” until an event occurs on a signal in the “sensitivity list</a:t>
            </a:r>
            <a:r>
              <a:rPr lang="en-US" sz="2800" dirty="0" smtClean="0"/>
              <a:t>”</a:t>
            </a:r>
          </a:p>
          <a:p>
            <a:pPr eaLnBrk="1" hangingPunct="1"/>
            <a:r>
              <a:rPr lang="en-US" sz="2800" dirty="0" smtClean="0"/>
              <a:t>Allows conventional programming language methods to describe circuit </a:t>
            </a:r>
            <a:r>
              <a:rPr lang="en-US" sz="2800" dirty="0" smtClean="0"/>
              <a:t>behavior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Modeling </a:t>
            </a:r>
            <a:r>
              <a:rPr lang="en-US" sz="4000" dirty="0"/>
              <a:t>sequential behavior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-- Edge-triggered flip flop/register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entity </a:t>
            </a:r>
            <a:r>
              <a:rPr lang="en-US" sz="2000" dirty="0"/>
              <a:t>DFF is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port (D,CLK: in bit;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  Q: out bit);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end DFF;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architecture behave of DFF is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begin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process(</a:t>
            </a:r>
            <a:r>
              <a:rPr lang="en-US" sz="2000" dirty="0" err="1"/>
              <a:t>clk</a:t>
            </a:r>
            <a:r>
              <a:rPr lang="en-US" sz="2000" dirty="0"/>
              <a:t>)   </a:t>
            </a:r>
            <a:r>
              <a:rPr lang="en-US" sz="2000" dirty="0">
                <a:solidFill>
                  <a:srgbClr val="00B0F0"/>
                </a:solidFill>
              </a:rPr>
              <a:t>-- “process sensitivity list”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begin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if </a:t>
            </a:r>
            <a:r>
              <a:rPr lang="en-US" sz="2000" dirty="0">
                <a:solidFill>
                  <a:srgbClr val="00B0F0"/>
                </a:solidFill>
              </a:rPr>
              <a:t>(</a:t>
            </a:r>
            <a:r>
              <a:rPr lang="en-US" sz="2000" dirty="0" err="1">
                <a:solidFill>
                  <a:srgbClr val="00B0F0"/>
                </a:solidFill>
              </a:rPr>
              <a:t>clk’event</a:t>
            </a:r>
            <a:r>
              <a:rPr lang="en-US" sz="2000" dirty="0">
                <a:solidFill>
                  <a:srgbClr val="00B0F0"/>
                </a:solidFill>
              </a:rPr>
              <a:t> and </a:t>
            </a:r>
            <a:r>
              <a:rPr lang="en-US" sz="2000" dirty="0" err="1">
                <a:solidFill>
                  <a:srgbClr val="00B0F0"/>
                </a:solidFill>
              </a:rPr>
              <a:t>clk</a:t>
            </a:r>
            <a:r>
              <a:rPr lang="en-US" sz="2000" dirty="0">
                <a:solidFill>
                  <a:srgbClr val="00B0F0"/>
                </a:solidFill>
              </a:rPr>
              <a:t>=‘1’) </a:t>
            </a:r>
            <a:r>
              <a:rPr lang="en-US" sz="2000" dirty="0"/>
              <a:t>then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 	Q &lt;= D after 1 ns;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end if;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end process;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end;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dirty="0"/>
              <a:t>Process statements executed sequentially (sequential statements)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dirty="0" err="1"/>
              <a:t>clk’event</a:t>
            </a:r>
            <a:r>
              <a:rPr lang="en-US" sz="1600" dirty="0"/>
              <a:t> is an attribute of signal </a:t>
            </a:r>
            <a:r>
              <a:rPr lang="en-US" sz="1600" dirty="0" err="1"/>
              <a:t>clk</a:t>
            </a:r>
            <a:r>
              <a:rPr lang="en-US" sz="1600" dirty="0"/>
              <a:t> which is TRUE if an event has occurred on </a:t>
            </a:r>
            <a:r>
              <a:rPr lang="en-US" sz="1600" dirty="0" err="1"/>
              <a:t>clk</a:t>
            </a:r>
            <a:r>
              <a:rPr lang="en-US" sz="1600" dirty="0"/>
              <a:t> at the current simulation time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15000" y="1752600"/>
            <a:ext cx="1524000" cy="1447800"/>
            <a:chOff x="3456" y="1680"/>
            <a:chExt cx="960" cy="912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600" y="1680"/>
              <a:ext cx="672" cy="912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/>
                <a:t>D         Q</a:t>
              </a:r>
            </a:p>
            <a:p>
              <a:endParaRPr lang="en-US" dirty="0"/>
            </a:p>
            <a:p>
              <a:r>
                <a:rPr lang="en-US" dirty="0"/>
                <a:t>CLK</a:t>
              </a:r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3456" y="19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3456" y="23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H="1">
              <a:off x="4272" y="19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3600" y="2256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 flipH="1">
              <a:off x="3600" y="230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Edge-triggered flip-flop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charset="0"/>
              </a:rPr>
              <a:t>Alternative methods for specifying clock </a:t>
            </a:r>
          </a:p>
          <a:p>
            <a:endParaRPr lang="en-US" sz="2400" dirty="0">
              <a:solidFill>
                <a:schemeClr val="hlink"/>
              </a:solidFill>
              <a:latin typeface="Arial" charset="0"/>
            </a:endParaRPr>
          </a:p>
          <a:p>
            <a:r>
              <a:rPr lang="en-US" sz="2400" dirty="0"/>
              <a:t>process (</a:t>
            </a:r>
            <a:r>
              <a:rPr lang="en-US" sz="2400" dirty="0" err="1"/>
              <a:t>clk</a:t>
            </a:r>
            <a:r>
              <a:rPr lang="en-US" sz="2400" dirty="0"/>
              <a:t>)</a:t>
            </a:r>
          </a:p>
          <a:p>
            <a:r>
              <a:rPr lang="en-US" sz="2400" dirty="0"/>
              <a:t>begin</a:t>
            </a:r>
          </a:p>
          <a:p>
            <a:r>
              <a:rPr lang="en-US" sz="2400" dirty="0"/>
              <a:t>      if </a:t>
            </a:r>
            <a:r>
              <a:rPr lang="en-US" sz="2400" dirty="0" err="1" smtClean="0">
                <a:solidFill>
                  <a:srgbClr val="00B0F0"/>
                </a:solidFill>
              </a:rPr>
              <a:t>rising_edge</a:t>
            </a:r>
            <a:r>
              <a:rPr lang="en-US" sz="2400" dirty="0" smtClean="0">
                <a:solidFill>
                  <a:srgbClr val="00B0F0"/>
                </a:solidFill>
              </a:rPr>
              <a:t>(</a:t>
            </a:r>
            <a:r>
              <a:rPr lang="en-US" sz="2400" dirty="0" err="1" smtClean="0">
                <a:solidFill>
                  <a:srgbClr val="00B0F0"/>
                </a:solidFill>
              </a:rPr>
              <a:t>clk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r>
              <a:rPr lang="en-US" sz="2400" dirty="0" smtClean="0"/>
              <a:t> then  </a:t>
            </a:r>
            <a:r>
              <a:rPr lang="en-US" sz="2400" dirty="0" smtClean="0">
                <a:solidFill>
                  <a:srgbClr val="00B0F0"/>
                </a:solidFill>
              </a:rPr>
              <a:t>-- std_logic_1164 function</a:t>
            </a:r>
            <a:endParaRPr lang="en-US" sz="2400" dirty="0">
              <a:solidFill>
                <a:srgbClr val="00B0F0"/>
              </a:solidFill>
            </a:endParaRPr>
          </a:p>
          <a:p>
            <a:r>
              <a:rPr lang="en-US" sz="2400" dirty="0"/>
              <a:t>	Q &lt;= D ;</a:t>
            </a:r>
          </a:p>
          <a:p>
            <a:r>
              <a:rPr lang="en-US" sz="2400" dirty="0"/>
              <a:t>     end if;</a:t>
            </a:r>
          </a:p>
          <a:p>
            <a:r>
              <a:rPr lang="en-US" sz="2400" dirty="0"/>
              <a:t>end process;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>
                <a:solidFill>
                  <a:srgbClr val="00B0F0"/>
                </a:solidFill>
              </a:rPr>
              <a:t>Leonardo also recognizes  </a:t>
            </a:r>
            <a:r>
              <a:rPr lang="en-US" sz="2400" dirty="0"/>
              <a:t>not </a:t>
            </a:r>
            <a:r>
              <a:rPr lang="en-US" sz="2400" dirty="0" err="1"/>
              <a:t>clk’stable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</a:p>
          <a:p>
            <a:r>
              <a:rPr lang="en-US" sz="2400" dirty="0">
                <a:solidFill>
                  <a:schemeClr val="hlink"/>
                </a:solidFill>
              </a:rPr>
              <a:t>        </a:t>
            </a:r>
            <a:r>
              <a:rPr lang="en-US" sz="2400" dirty="0" smtClean="0">
                <a:solidFill>
                  <a:schemeClr val="hlink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as </a:t>
            </a:r>
            <a:r>
              <a:rPr lang="en-US" sz="2400" dirty="0">
                <a:solidFill>
                  <a:srgbClr val="00B0F0"/>
                </a:solidFill>
              </a:rPr>
              <a:t>equivalent to </a:t>
            </a:r>
            <a:r>
              <a:rPr lang="en-US" sz="2400" dirty="0" err="1" smtClean="0"/>
              <a:t>clk’event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Alternative to sensitivity list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229600" cy="5029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process   </a:t>
            </a:r>
            <a:r>
              <a:rPr lang="en-US" sz="2400" dirty="0">
                <a:solidFill>
                  <a:srgbClr val="00B0F0"/>
                </a:solidFill>
              </a:rPr>
              <a:t>-- no “sensitivity list”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begin</a:t>
            </a:r>
            <a:endParaRPr lang="en-US" sz="24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B0F0"/>
                </a:solidFill>
              </a:rPr>
              <a:t>   wait </a:t>
            </a:r>
            <a:r>
              <a:rPr lang="en-US" sz="2400" dirty="0">
                <a:solidFill>
                  <a:srgbClr val="00B0F0"/>
                </a:solidFill>
              </a:rPr>
              <a:t>on </a:t>
            </a:r>
            <a:r>
              <a:rPr lang="en-US" sz="2400" dirty="0" err="1">
                <a:solidFill>
                  <a:srgbClr val="00B0F0"/>
                </a:solidFill>
              </a:rPr>
              <a:t>clk</a:t>
            </a:r>
            <a:r>
              <a:rPr lang="en-US" sz="2400" dirty="0">
                <a:solidFill>
                  <a:srgbClr val="00B0F0"/>
                </a:solidFill>
              </a:rPr>
              <a:t>; -- suspend process until event on </a:t>
            </a:r>
            <a:r>
              <a:rPr lang="en-US" sz="2400" dirty="0" err="1">
                <a:solidFill>
                  <a:srgbClr val="00B0F0"/>
                </a:solidFill>
              </a:rPr>
              <a:t>clk</a:t>
            </a:r>
            <a:endParaRPr lang="en-US" sz="2400" dirty="0">
              <a:solidFill>
                <a:srgbClr val="00B0F0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if (</a:t>
            </a:r>
            <a:r>
              <a:rPr lang="en-US" sz="2400" dirty="0" err="1"/>
              <a:t>clk</a:t>
            </a:r>
            <a:r>
              <a:rPr lang="en-US" sz="2400" dirty="0"/>
              <a:t>=‘1’) then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 	Q &lt;= D after 1 ns;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end if;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end </a:t>
            </a:r>
            <a:r>
              <a:rPr lang="en-US" sz="2400" dirty="0"/>
              <a:t>process;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Other “wait” formats: 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B0F0"/>
                </a:solidFill>
              </a:rPr>
              <a:t>wait </a:t>
            </a:r>
            <a:r>
              <a:rPr lang="en-US" sz="2400" dirty="0">
                <a:solidFill>
                  <a:srgbClr val="00B0F0"/>
                </a:solidFill>
              </a:rPr>
              <a:t>until (</a:t>
            </a:r>
            <a:r>
              <a:rPr lang="en-US" sz="2400" dirty="0" err="1">
                <a:solidFill>
                  <a:srgbClr val="00B0F0"/>
                </a:solidFill>
              </a:rPr>
              <a:t>clk’event</a:t>
            </a:r>
            <a:r>
              <a:rPr lang="en-US" sz="2400" dirty="0">
                <a:solidFill>
                  <a:srgbClr val="00B0F0"/>
                </a:solidFill>
              </a:rPr>
              <a:t> and </a:t>
            </a:r>
            <a:r>
              <a:rPr lang="en-US" sz="2400" dirty="0" err="1">
                <a:solidFill>
                  <a:srgbClr val="00B0F0"/>
                </a:solidFill>
              </a:rPr>
              <a:t>clk</a:t>
            </a:r>
            <a:r>
              <a:rPr lang="en-US" sz="2400" dirty="0">
                <a:solidFill>
                  <a:srgbClr val="00B0F0"/>
                </a:solidFill>
              </a:rPr>
              <a:t>=‘1’)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	     		            </a:t>
            </a:r>
            <a:r>
              <a:rPr lang="en-US" sz="2400" dirty="0" smtClean="0">
                <a:solidFill>
                  <a:srgbClr val="00B0F0"/>
                </a:solidFill>
              </a:rPr>
              <a:t>       wait </a:t>
            </a:r>
            <a:r>
              <a:rPr lang="en-US" sz="2400" dirty="0">
                <a:solidFill>
                  <a:srgbClr val="00B0F0"/>
                </a:solidFill>
              </a:rPr>
              <a:t>for 20 ns</a:t>
            </a:r>
            <a:r>
              <a:rPr lang="en-US" sz="2400" dirty="0" smtClean="0">
                <a:solidFill>
                  <a:srgbClr val="00B0F0"/>
                </a:solidFill>
              </a:rPr>
              <a:t>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This format does not allow for asynchronous controls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Process </a:t>
            </a:r>
            <a:r>
              <a:rPr lang="en-US" sz="2400" dirty="0">
                <a:solidFill>
                  <a:srgbClr val="C00000"/>
                </a:solidFill>
              </a:rPr>
              <a:t>executes endlessly if no sensitivity list or wait statement!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62800" y="1447800"/>
            <a:ext cx="1524000" cy="1447800"/>
            <a:chOff x="3456" y="1680"/>
            <a:chExt cx="960" cy="912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3600" y="1680"/>
              <a:ext cx="672" cy="912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/>
                <a:t>D         Q</a:t>
              </a:r>
            </a:p>
            <a:p>
              <a:endParaRPr lang="en-US" dirty="0"/>
            </a:p>
            <a:p>
              <a:r>
                <a:rPr lang="en-US" dirty="0"/>
                <a:t>CLK</a:t>
              </a:r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3456" y="19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3456" y="23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H="1">
              <a:off x="4272" y="19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3600" y="2256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H="1">
              <a:off x="3600" y="230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Level-Sensitive D latch vs. D flip-flop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/>
              <a:t>entity </a:t>
            </a:r>
            <a:r>
              <a:rPr lang="en-US" sz="3000" dirty="0" err="1"/>
              <a:t>Dlatch</a:t>
            </a:r>
            <a:r>
              <a:rPr lang="en-US" sz="3000" dirty="0"/>
              <a:t> is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/>
              <a:t>  port (D,CLK: in bit;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/>
              <a:t>		  Q: out bit);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/>
              <a:t>end </a:t>
            </a:r>
            <a:r>
              <a:rPr lang="en-US" sz="3000" dirty="0" err="1"/>
              <a:t>Dlatch</a:t>
            </a:r>
            <a:r>
              <a:rPr lang="en-US" sz="3000" dirty="0"/>
              <a:t>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/>
              <a:t>architecture behave of </a:t>
            </a:r>
            <a:r>
              <a:rPr lang="en-US" sz="3000" dirty="0" err="1"/>
              <a:t>Dlatch</a:t>
            </a:r>
            <a:r>
              <a:rPr lang="en-US" sz="3000" dirty="0"/>
              <a:t> is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/>
              <a:t>begin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>
                <a:solidFill>
                  <a:srgbClr val="00B0F0"/>
                </a:solidFill>
              </a:rPr>
              <a:t>	process(D, </a:t>
            </a:r>
            <a:r>
              <a:rPr lang="en-US" sz="3000" dirty="0" err="1">
                <a:solidFill>
                  <a:srgbClr val="00B0F0"/>
                </a:solidFill>
              </a:rPr>
              <a:t>clk</a:t>
            </a:r>
            <a:r>
              <a:rPr lang="en-US" sz="3000" dirty="0">
                <a:solidFill>
                  <a:srgbClr val="00B0F0"/>
                </a:solidFill>
              </a:rPr>
              <a:t>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/>
              <a:t>	begin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/>
              <a:t>		if </a:t>
            </a:r>
            <a:r>
              <a:rPr lang="en-US" sz="3000" dirty="0">
                <a:solidFill>
                  <a:srgbClr val="00B0F0"/>
                </a:solidFill>
              </a:rPr>
              <a:t>(</a:t>
            </a:r>
            <a:r>
              <a:rPr lang="en-US" sz="3000" dirty="0" err="1">
                <a:solidFill>
                  <a:srgbClr val="00B0F0"/>
                </a:solidFill>
              </a:rPr>
              <a:t>clk</a:t>
            </a:r>
            <a:r>
              <a:rPr lang="en-US" sz="3000" dirty="0">
                <a:solidFill>
                  <a:srgbClr val="00B0F0"/>
                </a:solidFill>
              </a:rPr>
              <a:t>=‘1’) </a:t>
            </a:r>
            <a:r>
              <a:rPr lang="en-US" sz="3000" dirty="0"/>
              <a:t>then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/>
              <a:t>		 	Q &lt;= D after 1 ns;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/>
              <a:t>		end if;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/>
              <a:t>	end process;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/>
              <a:t>end;</a:t>
            </a:r>
            <a:endParaRPr lang="en-US" sz="24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Latch</a:t>
            </a:r>
            <a:r>
              <a:rPr lang="en-US" dirty="0">
                <a:solidFill>
                  <a:srgbClr val="C00000"/>
                </a:solidFill>
              </a:rPr>
              <a:t>, Q changes whenever the latch is enabled by CLK=‘1</a:t>
            </a:r>
            <a:r>
              <a:rPr lang="en-US" dirty="0" smtClean="0">
                <a:solidFill>
                  <a:srgbClr val="C00000"/>
                </a:solidFill>
              </a:rPr>
              <a:t>’ (</a:t>
            </a:r>
            <a:r>
              <a:rPr lang="en-US" dirty="0">
                <a:solidFill>
                  <a:srgbClr val="C00000"/>
                </a:solidFill>
              </a:rPr>
              <a:t>rather than </a:t>
            </a:r>
            <a:r>
              <a:rPr lang="en-US" dirty="0" smtClean="0">
                <a:solidFill>
                  <a:srgbClr val="C00000"/>
                </a:solidFill>
              </a:rPr>
              <a:t>edge-triggered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867400" y="1752600"/>
            <a:ext cx="1066800" cy="144780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D         Q</a:t>
            </a:r>
          </a:p>
          <a:p>
            <a:endParaRPr lang="en-US"/>
          </a:p>
          <a:p>
            <a:r>
              <a:rPr lang="en-US"/>
              <a:t>CLK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6388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6388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69342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Defining a “register” for an RTL model (not gate-level)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entity Reg8 is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  port (D: in </a:t>
            </a:r>
            <a:r>
              <a:rPr lang="en-US" sz="2400" dirty="0" err="1"/>
              <a:t>bit_vector</a:t>
            </a:r>
            <a:r>
              <a:rPr lang="en-US" sz="2400" dirty="0"/>
              <a:t>(0 to 7);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      Q: out </a:t>
            </a:r>
            <a:r>
              <a:rPr lang="en-US" sz="2400" dirty="0" err="1"/>
              <a:t>bit_vector</a:t>
            </a:r>
            <a:r>
              <a:rPr lang="en-US" sz="2400" dirty="0"/>
              <a:t>(0 to 7</a:t>
            </a:r>
            <a:r>
              <a:rPr lang="en-US" sz="2400" dirty="0" smtClean="0"/>
              <a:t>);</a:t>
            </a:r>
            <a:endParaRPr lang="en-US" sz="24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      LD: in bit);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end Reg8;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architecture behave of Reg8 is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begin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process(LD)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begin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	if (</a:t>
            </a:r>
            <a:r>
              <a:rPr lang="en-US" sz="2400" dirty="0" err="1"/>
              <a:t>LD’event</a:t>
            </a:r>
            <a:r>
              <a:rPr lang="en-US" sz="2400" dirty="0"/>
              <a:t> and LD=‘1’) then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	 	Q &lt;= D after 1 ns;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	end if;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end process;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end;</a:t>
            </a:r>
          </a:p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D </a:t>
            </a:r>
            <a:r>
              <a:rPr lang="en-US" sz="2400" dirty="0">
                <a:solidFill>
                  <a:srgbClr val="C00000"/>
                </a:solidFill>
              </a:rPr>
              <a:t>and Q could be any abstract data type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257800" y="2667000"/>
            <a:ext cx="2286000" cy="99060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Reg8</a:t>
            </a:r>
            <a:endParaRPr lang="en-US" dirty="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867400" y="19812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D(0 to 7)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5257800" y="3048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5257800" y="3124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924550" y="4129088"/>
            <a:ext cx="108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Q(0 to 7)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953000" y="312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556125" y="2932113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LD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6248400" y="2286000"/>
            <a:ext cx="228600" cy="3810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248400" y="3657600"/>
            <a:ext cx="228600" cy="3810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Basic format for synchronous and asynchronous inputs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7751763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process (clock, </a:t>
            </a:r>
            <a:r>
              <a:rPr lang="en-US" sz="2800" dirty="0" err="1">
                <a:latin typeface="Arial" charset="0"/>
              </a:rPr>
              <a:t>asynchronously_used_signals</a:t>
            </a:r>
            <a:r>
              <a:rPr lang="en-US" sz="2800" dirty="0">
                <a:latin typeface="Arial" charset="0"/>
              </a:rPr>
              <a:t> )</a:t>
            </a:r>
          </a:p>
          <a:p>
            <a:r>
              <a:rPr lang="en-US" sz="2800" dirty="0">
                <a:latin typeface="Arial" charset="0"/>
              </a:rPr>
              <a:t>begin</a:t>
            </a:r>
          </a:p>
          <a:p>
            <a:r>
              <a:rPr lang="en-US" sz="2800" dirty="0">
                <a:latin typeface="Arial" charset="0"/>
              </a:rPr>
              <a:t>       if (</a:t>
            </a:r>
            <a:r>
              <a:rPr lang="en-US" sz="2800" i="1" dirty="0" err="1">
                <a:latin typeface="Arial" charset="0"/>
              </a:rPr>
              <a:t>boolean_expression</a:t>
            </a:r>
            <a:r>
              <a:rPr lang="en-US" sz="2800" dirty="0">
                <a:latin typeface="Arial" charset="0"/>
              </a:rPr>
              <a:t>) then</a:t>
            </a:r>
          </a:p>
          <a:p>
            <a:r>
              <a:rPr lang="en-US" sz="2800" i="1" dirty="0">
                <a:solidFill>
                  <a:srgbClr val="00B0F0"/>
                </a:solidFill>
                <a:latin typeface="Arial" charset="0"/>
              </a:rPr>
              <a:t>             asynchronous </a:t>
            </a:r>
            <a:r>
              <a:rPr lang="en-US" sz="2800" i="1" dirty="0" err="1">
                <a:solidFill>
                  <a:srgbClr val="00B0F0"/>
                </a:solidFill>
                <a:latin typeface="Arial" charset="0"/>
              </a:rPr>
              <a:t>signal_assignments</a:t>
            </a:r>
            <a:endParaRPr lang="en-US" sz="2800" i="1" dirty="0">
              <a:solidFill>
                <a:srgbClr val="00B0F0"/>
              </a:solidFill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      </a:t>
            </a:r>
            <a:r>
              <a:rPr lang="en-US" sz="2800" dirty="0" err="1">
                <a:latin typeface="Arial" charset="0"/>
              </a:rPr>
              <a:t>elsif</a:t>
            </a:r>
            <a:r>
              <a:rPr lang="en-US" sz="2800" dirty="0">
                <a:latin typeface="Arial" charset="0"/>
              </a:rPr>
              <a:t> (</a:t>
            </a:r>
            <a:r>
              <a:rPr lang="en-US" sz="2800" i="1" dirty="0" err="1">
                <a:latin typeface="Arial" charset="0"/>
              </a:rPr>
              <a:t>boolean_expression</a:t>
            </a:r>
            <a:r>
              <a:rPr lang="en-US" sz="2800" dirty="0">
                <a:latin typeface="Arial" charset="0"/>
              </a:rPr>
              <a:t>) then</a:t>
            </a:r>
          </a:p>
          <a:p>
            <a:r>
              <a:rPr lang="en-US" sz="2800" i="1" dirty="0">
                <a:solidFill>
                  <a:srgbClr val="00B0F0"/>
                </a:solidFill>
                <a:latin typeface="Arial" charset="0"/>
              </a:rPr>
              <a:t>             asynchronous signal assignments</a:t>
            </a:r>
          </a:p>
          <a:p>
            <a:r>
              <a:rPr lang="en-US" sz="2800" dirty="0">
                <a:latin typeface="Arial" charset="0"/>
              </a:rPr>
              <a:t>      </a:t>
            </a:r>
            <a:r>
              <a:rPr lang="en-US" sz="2800" dirty="0" err="1">
                <a:latin typeface="Arial" charset="0"/>
              </a:rPr>
              <a:t>elsif</a:t>
            </a:r>
            <a:r>
              <a:rPr lang="en-US" sz="2800" dirty="0">
                <a:latin typeface="Arial" charset="0"/>
              </a:rPr>
              <a:t> (</a:t>
            </a:r>
            <a:r>
              <a:rPr lang="en-US" sz="2800" dirty="0" err="1">
                <a:latin typeface="Arial" charset="0"/>
              </a:rPr>
              <a:t>clock’event</a:t>
            </a:r>
            <a:r>
              <a:rPr lang="en-US" sz="2800" dirty="0">
                <a:latin typeface="Arial" charset="0"/>
              </a:rPr>
              <a:t> and clock = </a:t>
            </a:r>
            <a:r>
              <a:rPr lang="en-US" sz="2800" dirty="0" err="1">
                <a:latin typeface="Arial" charset="0"/>
              </a:rPr>
              <a:t>contstant</a:t>
            </a:r>
            <a:r>
              <a:rPr lang="en-US" sz="2800" dirty="0">
                <a:latin typeface="Arial" charset="0"/>
              </a:rPr>
              <a:t>) then</a:t>
            </a:r>
          </a:p>
          <a:p>
            <a:r>
              <a:rPr lang="en-US" sz="2800" i="1" dirty="0">
                <a:solidFill>
                  <a:srgbClr val="00B0F0"/>
                </a:solidFill>
                <a:latin typeface="Arial" charset="0"/>
              </a:rPr>
              <a:t>             synchronous </a:t>
            </a:r>
            <a:r>
              <a:rPr lang="en-US" sz="2800" i="1" dirty="0" err="1">
                <a:solidFill>
                  <a:srgbClr val="00B0F0"/>
                </a:solidFill>
                <a:latin typeface="Arial" charset="0"/>
              </a:rPr>
              <a:t>signal_assignments</a:t>
            </a:r>
            <a:endParaRPr lang="en-US" sz="2800" i="1" dirty="0">
              <a:solidFill>
                <a:srgbClr val="00B0F0"/>
              </a:solidFill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      end if ;</a:t>
            </a:r>
          </a:p>
          <a:p>
            <a:r>
              <a:rPr lang="en-US" sz="2800" dirty="0">
                <a:latin typeface="Arial" charset="0"/>
              </a:rPr>
              <a:t>end process;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Synchronous vs. Asynchronous </a:t>
            </a:r>
            <a:br>
              <a:rPr lang="en-US" sz="4000"/>
            </a:br>
            <a:r>
              <a:rPr lang="en-US" sz="4000"/>
              <a:t>Flip-Flop Inputs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entity DFF is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port (D,CLK: in bit;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PRE,CLR: in bit;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      Q: out bit);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end DFF;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architecture behave of DFF is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begin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process(</a:t>
            </a:r>
            <a:r>
              <a:rPr lang="en-US" sz="2000" dirty="0" err="1"/>
              <a:t>clk,PRE,CLR</a:t>
            </a:r>
            <a:r>
              <a:rPr lang="en-US" sz="2000" dirty="0"/>
              <a:t>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begin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if (CLR=‘0’) then </a:t>
            </a:r>
            <a:r>
              <a:rPr lang="en-US" sz="2000" dirty="0" smtClean="0"/>
              <a:t>         </a:t>
            </a:r>
            <a:r>
              <a:rPr lang="en-US" sz="2000" dirty="0" smtClean="0">
                <a:solidFill>
                  <a:srgbClr val="00B0F0"/>
                </a:solidFill>
              </a:rPr>
              <a:t>-- </a:t>
            </a:r>
            <a:r>
              <a:rPr lang="en-US" sz="2000" dirty="0" err="1" smtClean="0">
                <a:solidFill>
                  <a:srgbClr val="00B0F0"/>
                </a:solidFill>
              </a:rPr>
              <a:t>async</a:t>
            </a:r>
            <a:r>
              <a:rPr lang="en-US" sz="2000" dirty="0" smtClean="0">
                <a:solidFill>
                  <a:srgbClr val="00B0F0"/>
                </a:solidFill>
              </a:rPr>
              <a:t> CLR </a:t>
            </a:r>
            <a:r>
              <a:rPr lang="en-US" sz="2000" dirty="0">
                <a:solidFill>
                  <a:srgbClr val="00B0F0"/>
                </a:solidFill>
              </a:rPr>
              <a:t>has precedence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    Q &lt;= ‘0’ after 1 ns;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dirty="0" err="1"/>
              <a:t>elsif</a:t>
            </a:r>
            <a:r>
              <a:rPr lang="en-US" sz="2000" dirty="0"/>
              <a:t> (PRE=‘0’) then  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00B0F0"/>
                </a:solidFill>
              </a:rPr>
              <a:t>-- then </a:t>
            </a:r>
            <a:r>
              <a:rPr lang="en-US" sz="2000" dirty="0" err="1" smtClean="0">
                <a:solidFill>
                  <a:srgbClr val="00B0F0"/>
                </a:solidFill>
              </a:rPr>
              <a:t>async</a:t>
            </a:r>
            <a:r>
              <a:rPr lang="en-US" sz="2000" dirty="0" smtClean="0">
                <a:solidFill>
                  <a:srgbClr val="00B0F0"/>
                </a:solidFill>
              </a:rPr>
              <a:t> PRE </a:t>
            </a:r>
            <a:r>
              <a:rPr lang="en-US" sz="2000" dirty="0">
                <a:solidFill>
                  <a:srgbClr val="00B0F0"/>
                </a:solidFill>
              </a:rPr>
              <a:t>has precedence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    Q &lt;= ‘1’ after 1 ns;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dirty="0" err="1"/>
              <a:t>elsif</a:t>
            </a:r>
            <a:r>
              <a:rPr lang="en-US" sz="2000" dirty="0"/>
              <a:t> (</a:t>
            </a:r>
            <a:r>
              <a:rPr lang="en-US" sz="2000" dirty="0" err="1"/>
              <a:t>clk’event</a:t>
            </a:r>
            <a:r>
              <a:rPr lang="en-US" sz="2000" dirty="0"/>
              <a:t> and </a:t>
            </a:r>
            <a:r>
              <a:rPr lang="en-US" sz="2000" dirty="0" err="1"/>
              <a:t>clk</a:t>
            </a:r>
            <a:r>
              <a:rPr lang="en-US" sz="2000" dirty="0"/>
              <a:t>=‘1’) then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    Q &lt;= D after 1 ns; </a:t>
            </a:r>
            <a:r>
              <a:rPr lang="en-US" sz="2000" dirty="0" smtClean="0"/>
              <a:t>    </a:t>
            </a:r>
            <a:r>
              <a:rPr lang="en-US" sz="2000" dirty="0" smtClean="0">
                <a:solidFill>
                  <a:srgbClr val="00B0F0"/>
                </a:solidFill>
              </a:rPr>
              <a:t>-- sync operation only </a:t>
            </a:r>
            <a:r>
              <a:rPr lang="en-US" sz="2000" dirty="0">
                <a:solidFill>
                  <a:srgbClr val="00B0F0"/>
                </a:solidFill>
              </a:rPr>
              <a:t>if CLR=PRE=‘1’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end if;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end process;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end;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48400" y="1905000"/>
            <a:ext cx="1524000" cy="1447800"/>
            <a:chOff x="3456" y="1680"/>
            <a:chExt cx="960" cy="912"/>
          </a:xfrm>
        </p:grpSpPr>
        <p:sp>
          <p:nvSpPr>
            <p:cNvPr id="15369" name="Rectangle 5"/>
            <p:cNvSpPr>
              <a:spLocks noChangeArrowheads="1"/>
            </p:cNvSpPr>
            <p:nvPr/>
          </p:nvSpPr>
          <p:spPr bwMode="auto">
            <a:xfrm>
              <a:off x="3600" y="1680"/>
              <a:ext cx="672" cy="912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/>
                <a:t>    CLR</a:t>
              </a:r>
            </a:p>
            <a:p>
              <a:r>
                <a:rPr lang="en-US" dirty="0"/>
                <a:t>D         Q</a:t>
              </a:r>
            </a:p>
            <a:p>
              <a:endParaRPr lang="en-US" dirty="0"/>
            </a:p>
            <a:p>
              <a:r>
                <a:rPr lang="en-US" dirty="0"/>
                <a:t>CLK</a:t>
              </a:r>
            </a:p>
            <a:p>
              <a:r>
                <a:rPr lang="en-US" dirty="0"/>
                <a:t>    PRE</a:t>
              </a:r>
            </a:p>
          </p:txBody>
        </p:sp>
        <p:sp>
          <p:nvSpPr>
            <p:cNvPr id="15370" name="Line 6"/>
            <p:cNvSpPr>
              <a:spLocks noChangeShapeType="1"/>
            </p:cNvSpPr>
            <p:nvPr/>
          </p:nvSpPr>
          <p:spPr bwMode="auto">
            <a:xfrm>
              <a:off x="3456" y="19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7"/>
            <p:cNvSpPr>
              <a:spLocks noChangeShapeType="1"/>
            </p:cNvSpPr>
            <p:nvPr/>
          </p:nvSpPr>
          <p:spPr bwMode="auto">
            <a:xfrm>
              <a:off x="3456" y="23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8"/>
            <p:cNvSpPr>
              <a:spLocks noChangeShapeType="1"/>
            </p:cNvSpPr>
            <p:nvPr/>
          </p:nvSpPr>
          <p:spPr bwMode="auto">
            <a:xfrm flipH="1">
              <a:off x="4272" y="19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9"/>
            <p:cNvSpPr>
              <a:spLocks noChangeShapeType="1"/>
            </p:cNvSpPr>
            <p:nvPr/>
          </p:nvSpPr>
          <p:spPr bwMode="auto">
            <a:xfrm>
              <a:off x="3600" y="2256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 flipH="1">
              <a:off x="3600" y="230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5" name="Line 11"/>
          <p:cNvSpPr>
            <a:spLocks noChangeShapeType="1"/>
          </p:cNvSpPr>
          <p:nvPr/>
        </p:nvSpPr>
        <p:spPr bwMode="auto">
          <a:xfrm flipV="1">
            <a:off x="7010400" y="3429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12"/>
          <p:cNvSpPr>
            <a:spLocks noChangeShapeType="1"/>
          </p:cNvSpPr>
          <p:nvPr/>
        </p:nvSpPr>
        <p:spPr bwMode="auto">
          <a:xfrm>
            <a:off x="70104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Oval 13"/>
          <p:cNvSpPr>
            <a:spLocks noChangeArrowheads="1"/>
          </p:cNvSpPr>
          <p:nvPr/>
        </p:nvSpPr>
        <p:spPr bwMode="auto">
          <a:xfrm>
            <a:off x="6934200" y="3352800"/>
            <a:ext cx="152400" cy="152400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14"/>
          <p:cNvSpPr>
            <a:spLocks noChangeArrowheads="1"/>
          </p:cNvSpPr>
          <p:nvPr/>
        </p:nvSpPr>
        <p:spPr bwMode="auto">
          <a:xfrm>
            <a:off x="6934200" y="1752600"/>
            <a:ext cx="152400" cy="152400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HDLs in Digital System Design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z="2800" smtClean="0"/>
              <a:t>Model and document digital systems</a:t>
            </a:r>
          </a:p>
          <a:p>
            <a:pPr lvl="1" eaLnBrk="1" hangingPunct="1"/>
            <a:r>
              <a:rPr lang="en-US" sz="2400" smtClean="0"/>
              <a:t>Hierarchical models</a:t>
            </a:r>
          </a:p>
          <a:p>
            <a:pPr lvl="2" eaLnBrk="1" hangingPunct="1"/>
            <a:r>
              <a:rPr lang="en-US" sz="2400" smtClean="0"/>
              <a:t>System, RTL (Register Transfer Level), Gates</a:t>
            </a:r>
          </a:p>
          <a:p>
            <a:pPr lvl="1" eaLnBrk="1" hangingPunct="1"/>
            <a:r>
              <a:rPr lang="en-US" sz="2400" smtClean="0"/>
              <a:t>Different levels of abstraction</a:t>
            </a:r>
          </a:p>
          <a:p>
            <a:pPr lvl="2" eaLnBrk="1" hangingPunct="1"/>
            <a:r>
              <a:rPr lang="en-US" sz="2400" smtClean="0"/>
              <a:t>Behavior, structure</a:t>
            </a:r>
          </a:p>
          <a:p>
            <a:pPr eaLnBrk="1" hangingPunct="1"/>
            <a:r>
              <a:rPr lang="en-US" sz="2800" smtClean="0"/>
              <a:t>Verify circuit/system design via simulation</a:t>
            </a:r>
          </a:p>
          <a:p>
            <a:pPr eaLnBrk="1" hangingPunct="1"/>
            <a:r>
              <a:rPr lang="en-US" sz="2800" smtClean="0"/>
              <a:t>Automated synthesis of circuits from HDL models </a:t>
            </a:r>
          </a:p>
          <a:p>
            <a:pPr lvl="1" eaLnBrk="1" hangingPunct="1"/>
            <a:r>
              <a:rPr lang="en-US" sz="2400" smtClean="0"/>
              <a:t>using a technology library</a:t>
            </a:r>
          </a:p>
          <a:p>
            <a:pPr lvl="1" eaLnBrk="1" hangingPunct="1"/>
            <a:r>
              <a:rPr lang="en-US" sz="2400" smtClean="0"/>
              <a:t>output is primitive cell-level netlist (gates, flip flops,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Modeling Finite State Machines (Synchronous Sequential Circuits)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FSM design &amp; synthesis process:</a:t>
            </a:r>
          </a:p>
          <a:p>
            <a:pPr marL="1376363" lvl="1" indent="-517525" eaLnBrk="1" hangingPunct="1">
              <a:buFontTx/>
              <a:buAutoNum type="arabicPeriod"/>
            </a:pPr>
            <a:r>
              <a:rPr lang="en-US" smtClean="0"/>
              <a:t>Design state diagram (behavior)</a:t>
            </a:r>
          </a:p>
          <a:p>
            <a:pPr marL="1376363" lvl="1" indent="-517525" eaLnBrk="1" hangingPunct="1">
              <a:buFontTx/>
              <a:buAutoNum type="arabicPeriod"/>
            </a:pPr>
            <a:r>
              <a:rPr lang="en-US" smtClean="0"/>
              <a:t>Derive state table</a:t>
            </a:r>
          </a:p>
          <a:p>
            <a:pPr marL="1376363" lvl="1" indent="-517525" eaLnBrk="1" hangingPunct="1">
              <a:buFontTx/>
              <a:buAutoNum type="arabicPeriod"/>
            </a:pPr>
            <a:r>
              <a:rPr lang="en-US" smtClean="0"/>
              <a:t>Reduce state table</a:t>
            </a:r>
          </a:p>
          <a:p>
            <a:pPr marL="1376363" lvl="1" indent="-517525" eaLnBrk="1" hangingPunct="1">
              <a:buFontTx/>
              <a:buAutoNum type="arabicPeriod"/>
            </a:pPr>
            <a:r>
              <a:rPr lang="en-US" smtClean="0"/>
              <a:t>Choose a state assignment</a:t>
            </a:r>
          </a:p>
          <a:p>
            <a:pPr marL="1376363" lvl="1" indent="-517525" eaLnBrk="1" hangingPunct="1">
              <a:buFontTx/>
              <a:buAutoNum type="arabicPeriod"/>
            </a:pPr>
            <a:r>
              <a:rPr lang="en-US" smtClean="0"/>
              <a:t>Derive output equations</a:t>
            </a:r>
          </a:p>
          <a:p>
            <a:pPr marL="1376363" lvl="1" indent="-517525" eaLnBrk="1" hangingPunct="1">
              <a:buFontTx/>
              <a:buAutoNum type="arabicPeriod"/>
            </a:pPr>
            <a:r>
              <a:rPr lang="en-US" smtClean="0"/>
              <a:t>Derive flip-flop excitation equations</a:t>
            </a:r>
          </a:p>
          <a:p>
            <a:pPr marL="609600" indent="-609600" eaLnBrk="1" hangingPunct="1"/>
            <a:r>
              <a:rPr lang="en-US" smtClean="0"/>
              <a:t>Synthesis steps 2-6 can be automated, given the state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Synchronous Sequential Circuit Model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57600" y="1524000"/>
            <a:ext cx="2057400" cy="190500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Arial" charset="0"/>
              </a:rPr>
              <a:t>Comb.</a:t>
            </a:r>
          </a:p>
          <a:p>
            <a:pPr algn="ctr" eaLnBrk="0" hangingPunct="0"/>
            <a:r>
              <a:rPr lang="en-US">
                <a:latin typeface="Arial" charset="0"/>
              </a:rPr>
              <a:t>Logic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343400" y="3962400"/>
            <a:ext cx="838200" cy="106680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Arial" charset="0"/>
              </a:rPr>
              <a:t>FFs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514600" y="19050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715000" y="19812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124200" y="2971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124200" y="29718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124200" y="44958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5181600" y="44958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6172200" y="29718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5715000" y="2971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524000" y="1600200"/>
            <a:ext cx="80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Arial" charset="0"/>
              </a:rPr>
              <a:t>Inputs</a:t>
            </a:r>
          </a:p>
          <a:p>
            <a:pPr algn="ctr" eaLnBrk="0" hangingPunct="0"/>
            <a:r>
              <a:rPr lang="en-US">
                <a:latin typeface="Arial" charset="0"/>
              </a:rPr>
              <a:t>x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934200" y="1676400"/>
            <a:ext cx="98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Arial" charset="0"/>
              </a:rPr>
              <a:t>Outputs</a:t>
            </a:r>
          </a:p>
          <a:p>
            <a:pPr algn="ctr" eaLnBrk="0" hangingPunct="0"/>
            <a:r>
              <a:rPr lang="en-US">
                <a:latin typeface="Arial" charset="0"/>
              </a:rPr>
              <a:t>z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248400" y="3200400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Arial" charset="0"/>
              </a:rPr>
              <a:t>Next State</a:t>
            </a:r>
          </a:p>
          <a:p>
            <a:pPr algn="ctr" eaLnBrk="0" hangingPunct="0"/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524000" y="3200400"/>
            <a:ext cx="1568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Arial" charset="0"/>
              </a:rPr>
              <a:t>Present State</a:t>
            </a:r>
          </a:p>
          <a:p>
            <a:pPr algn="ctr" eaLnBrk="0" hangingPunct="0"/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1828800" y="1981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7315200" y="205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22098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67818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812925" y="5421313"/>
            <a:ext cx="567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Arial" charset="0"/>
              </a:rPr>
              <a:t>Mealy Outputs z = f(</a:t>
            </a:r>
            <a:r>
              <a:rPr lang="en-US" sz="2000" dirty="0" err="1">
                <a:latin typeface="Arial" charset="0"/>
              </a:rPr>
              <a:t>x,y</a:t>
            </a:r>
            <a:r>
              <a:rPr lang="en-US" sz="2000" dirty="0">
                <a:latin typeface="Arial" charset="0"/>
              </a:rPr>
              <a:t>),   Moore Outputs z = f(y)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641725" y="5878513"/>
            <a:ext cx="2457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Arial" charset="0"/>
              </a:rPr>
              <a:t>Next State Y = f(x,y)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H="1">
            <a:off x="5181600" y="4876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5851525" y="46847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Synchronous Sequential Circuit (FSM) Example</a:t>
            </a:r>
          </a:p>
        </p:txBody>
      </p:sp>
      <p:pic>
        <p:nvPicPr>
          <p:cNvPr id="15363" name="Picture 3" descr="state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7143750" cy="33305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FSM Example – entity definition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entity </a:t>
            </a:r>
            <a:r>
              <a:rPr lang="en-US" sz="2800" dirty="0" err="1" smtClean="0"/>
              <a:t>seqckt</a:t>
            </a:r>
            <a:r>
              <a:rPr lang="en-US" sz="2800" dirty="0" smtClean="0"/>
              <a:t>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port (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	x: in bit;		-- FSM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	z: out bit;		-- FSM output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	</a:t>
            </a:r>
            <a:r>
              <a:rPr lang="en-US" sz="2800" dirty="0" err="1" smtClean="0"/>
              <a:t>clk</a:t>
            </a:r>
            <a:r>
              <a:rPr lang="en-US" sz="2800" dirty="0" smtClean="0"/>
              <a:t>: in bit );	-- clock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end </a:t>
            </a:r>
            <a:r>
              <a:rPr lang="en-US" sz="2800" dirty="0" err="1" smtClean="0"/>
              <a:t>seqckt</a:t>
            </a:r>
            <a:r>
              <a:rPr lang="en-US" sz="2800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FSM Example - behavioral model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architecture behave of </a:t>
            </a:r>
            <a:r>
              <a:rPr lang="en-US" sz="2400" dirty="0" err="1" smtClean="0"/>
              <a:t>seqckt</a:t>
            </a:r>
            <a:r>
              <a:rPr lang="en-US" sz="2400" dirty="0" smtClean="0"/>
              <a:t> 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type states is (A,B,C);  </a:t>
            </a:r>
            <a:r>
              <a:rPr lang="en-US" sz="2400" dirty="0" smtClean="0">
                <a:solidFill>
                  <a:srgbClr val="00B0F0"/>
                </a:solidFill>
              </a:rPr>
              <a:t>-- symbolic state names (enumerate)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signal </a:t>
            </a:r>
            <a:r>
              <a:rPr lang="en-US" sz="2400" dirty="0" err="1" smtClean="0"/>
              <a:t>curr_state,next_state</a:t>
            </a:r>
            <a:r>
              <a:rPr lang="en-US" sz="2400" dirty="0" smtClean="0"/>
              <a:t>: states;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	-- Model the memory elements of the FSM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process (</a:t>
            </a:r>
            <a:r>
              <a:rPr lang="en-US" sz="2400" dirty="0" err="1" smtClean="0"/>
              <a:t>clk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if (</a:t>
            </a:r>
            <a:r>
              <a:rPr lang="en-US" sz="2400" dirty="0" err="1" smtClean="0"/>
              <a:t>clk’event</a:t>
            </a:r>
            <a:r>
              <a:rPr lang="en-US" sz="2400" dirty="0" smtClean="0"/>
              <a:t> and </a:t>
            </a:r>
            <a:r>
              <a:rPr lang="en-US" sz="2400" dirty="0" err="1" smtClean="0"/>
              <a:t>clk</a:t>
            </a:r>
            <a:r>
              <a:rPr lang="en-US" sz="2400" dirty="0" smtClean="0"/>
              <a:t>=‘1’)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pres_state</a:t>
            </a:r>
            <a:r>
              <a:rPr lang="en-US" sz="2400" dirty="0" smtClean="0"/>
              <a:t> &lt;= </a:t>
            </a:r>
            <a:r>
              <a:rPr lang="en-US" sz="2400" dirty="0" err="1" smtClean="0"/>
              <a:t>next_state</a:t>
            </a:r>
            <a:r>
              <a:rPr lang="en-US" sz="24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end if;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end process;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(continue on next slide)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FSM Example - continued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	-- Model next-state and output functions of the FSM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process (x, </a:t>
            </a:r>
            <a:r>
              <a:rPr lang="en-US" sz="2400" dirty="0" err="1" smtClean="0"/>
              <a:t>pres_state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00B0F0"/>
                </a:solidFill>
              </a:rPr>
              <a:t>-- function inputs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case </a:t>
            </a:r>
            <a:r>
              <a:rPr lang="en-US" sz="2400" dirty="0" err="1" smtClean="0"/>
              <a:t>pres_state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-- describe each state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     when A =&gt; if (x = ‘0’)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	           z &lt;= ‘0’;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		</a:t>
            </a:r>
            <a:r>
              <a:rPr lang="en-US" sz="2400" dirty="0" err="1" smtClean="0"/>
              <a:t>next_state</a:t>
            </a:r>
            <a:r>
              <a:rPr lang="en-US" sz="2400" dirty="0" smtClean="0"/>
              <a:t> &lt;= A;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	  else  </a:t>
            </a:r>
            <a:r>
              <a:rPr lang="en-US" sz="2400" dirty="0" smtClean="0">
                <a:solidFill>
                  <a:srgbClr val="00B0F0"/>
                </a:solidFill>
              </a:rPr>
              <a:t>	-- if (x = ‘1’)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		z &lt;= ‘0’;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		</a:t>
            </a:r>
            <a:r>
              <a:rPr lang="en-US" sz="2400" dirty="0" err="1" smtClean="0"/>
              <a:t>next_state</a:t>
            </a:r>
            <a:r>
              <a:rPr lang="en-US" sz="2400" dirty="0" smtClean="0"/>
              <a:t> &lt;= B;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	  end if;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(continue next slide for </a:t>
            </a:r>
            <a:r>
              <a:rPr lang="en-US" sz="2400" dirty="0" err="1" smtClean="0">
                <a:solidFill>
                  <a:srgbClr val="00B0F0"/>
                </a:solidFill>
              </a:rPr>
              <a:t>pres_state</a:t>
            </a:r>
            <a:r>
              <a:rPr lang="en-US" sz="2400" dirty="0" smtClean="0">
                <a:solidFill>
                  <a:srgbClr val="00B0F0"/>
                </a:solidFill>
              </a:rPr>
              <a:t> = B and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FSM Example (continued)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dirty="0"/>
              <a:t>	     	</a:t>
            </a:r>
            <a:r>
              <a:rPr lang="en-US" sz="2000" dirty="0"/>
              <a:t>when B =&gt; if (x=‘0’) then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	z &lt;= ‘0’;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	</a:t>
            </a:r>
            <a:r>
              <a:rPr lang="en-US" sz="2000" dirty="0" err="1"/>
              <a:t>next_state</a:t>
            </a:r>
            <a:r>
              <a:rPr lang="en-US" sz="2000" dirty="0"/>
              <a:t> &lt;= A;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     else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	z &lt;= ‘1’;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	</a:t>
            </a:r>
            <a:r>
              <a:rPr lang="en-US" sz="2000" dirty="0" err="1"/>
              <a:t>next_state</a:t>
            </a:r>
            <a:r>
              <a:rPr lang="en-US" sz="2000" dirty="0"/>
              <a:t> &lt;= C;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     end if;	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when C =&gt; if (x=‘0’) then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	z &lt;= ‘0’;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	</a:t>
            </a:r>
            <a:r>
              <a:rPr lang="en-US" sz="2000" dirty="0" err="1"/>
              <a:t>next_state</a:t>
            </a:r>
            <a:r>
              <a:rPr lang="en-US" sz="2000" dirty="0"/>
              <a:t> &lt;= C;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     else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	z &lt;= ‘1’;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	</a:t>
            </a:r>
            <a:r>
              <a:rPr lang="en-US" sz="2000" dirty="0" err="1"/>
              <a:t>next_state</a:t>
            </a:r>
            <a:r>
              <a:rPr lang="en-US" sz="2000" dirty="0"/>
              <a:t> &lt;= A;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     end if;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   end case;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end process</a:t>
            </a:r>
            <a:r>
              <a:rPr lang="en-US" sz="2000" dirty="0" smtClean="0"/>
              <a:t>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Alternative Format for Output and Next State Functions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-- Output function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z &lt;= ‘1’ when ((</a:t>
            </a:r>
            <a:r>
              <a:rPr lang="en-US" sz="2400" dirty="0" err="1" smtClean="0"/>
              <a:t>curr_state</a:t>
            </a:r>
            <a:r>
              <a:rPr lang="en-US" sz="2400" dirty="0" smtClean="0"/>
              <a:t> = B) and (x = ‘1’))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         or ((</a:t>
            </a:r>
            <a:r>
              <a:rPr lang="en-US" sz="2400" dirty="0" err="1" smtClean="0"/>
              <a:t>curr_state</a:t>
            </a:r>
            <a:r>
              <a:rPr lang="en-US" sz="2400" dirty="0" smtClean="0"/>
              <a:t> = C) and (x = ‘1’))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 else ‘0’;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-- Next state function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/>
              <a:t>next_state</a:t>
            </a:r>
            <a:r>
              <a:rPr lang="en-US" sz="2400" dirty="0" smtClean="0"/>
              <a:t> &lt;= A when ((</a:t>
            </a:r>
            <a:r>
              <a:rPr lang="en-US" sz="2400" dirty="0" err="1" smtClean="0"/>
              <a:t>curr_state</a:t>
            </a:r>
            <a:r>
              <a:rPr lang="en-US" sz="2400" dirty="0" smtClean="0"/>
              <a:t> = A) and (x = ‘0’))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	        or ((</a:t>
            </a:r>
            <a:r>
              <a:rPr lang="en-US" sz="2400" dirty="0" err="1" smtClean="0"/>
              <a:t>curr_state</a:t>
            </a:r>
            <a:r>
              <a:rPr lang="en-US" sz="2400" dirty="0" smtClean="0"/>
              <a:t> = B) and (x = ‘0’))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	        or ((</a:t>
            </a:r>
            <a:r>
              <a:rPr lang="en-US" sz="2400" dirty="0" err="1" smtClean="0"/>
              <a:t>curr_state</a:t>
            </a:r>
            <a:r>
              <a:rPr lang="en-US" sz="2400" dirty="0" smtClean="0"/>
              <a:t> = C) and (x = ‘1’)) else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	 B when ((</a:t>
            </a:r>
            <a:r>
              <a:rPr lang="en-US" sz="2400" dirty="0" err="1" smtClean="0"/>
              <a:t>curr_state</a:t>
            </a:r>
            <a:r>
              <a:rPr lang="en-US" sz="2400" dirty="0" smtClean="0"/>
              <a:t> = 1) and (x = ‘1’)) else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	 C;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28600"/>
            <a:ext cx="7924800" cy="6400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library IEEE; use IEEE.STD_LOGIC_1164.all;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entity SM1 is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port (</a:t>
            </a:r>
            <a:r>
              <a:rPr lang="en-US" sz="2000" dirty="0" err="1"/>
              <a:t>aIn</a:t>
            </a:r>
            <a:r>
              <a:rPr lang="en-US" sz="2000" dirty="0"/>
              <a:t>, </a:t>
            </a:r>
            <a:r>
              <a:rPr lang="en-US" sz="2000" dirty="0" err="1"/>
              <a:t>clk</a:t>
            </a:r>
            <a:r>
              <a:rPr lang="en-US" sz="2000" dirty="0"/>
              <a:t> : in </a:t>
            </a:r>
            <a:r>
              <a:rPr lang="en-US" sz="2000" dirty="0" err="1"/>
              <a:t>Std_logic</a:t>
            </a:r>
            <a:r>
              <a:rPr lang="en-US" sz="2000" dirty="0"/>
              <a:t>;    </a:t>
            </a:r>
            <a:r>
              <a:rPr lang="en-US" sz="2000" dirty="0" err="1"/>
              <a:t>yOut</a:t>
            </a:r>
            <a:r>
              <a:rPr lang="en-US" sz="2000" dirty="0"/>
              <a:t>: out </a:t>
            </a:r>
            <a:r>
              <a:rPr lang="en-US" sz="2000" dirty="0" err="1"/>
              <a:t>Std_logic</a:t>
            </a:r>
            <a:r>
              <a:rPr lang="en-US" sz="2000" dirty="0"/>
              <a:t>);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end SM1;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architecture </a:t>
            </a:r>
            <a:r>
              <a:rPr lang="en-US" sz="2000" dirty="0">
                <a:solidFill>
                  <a:srgbClr val="FF0000"/>
                </a:solidFill>
              </a:rPr>
              <a:t>Moore</a:t>
            </a:r>
            <a:r>
              <a:rPr lang="en-US" sz="2000" dirty="0"/>
              <a:t> of SM1 is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type state is (s1, s2, s3, s4);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signal </a:t>
            </a:r>
            <a:r>
              <a:rPr lang="en-US" sz="2000" dirty="0" err="1"/>
              <a:t>pS</a:t>
            </a:r>
            <a:r>
              <a:rPr lang="en-US" sz="2000" dirty="0"/>
              <a:t>, </a:t>
            </a:r>
            <a:r>
              <a:rPr lang="en-US" sz="2000" dirty="0" err="1"/>
              <a:t>nS</a:t>
            </a:r>
            <a:r>
              <a:rPr lang="en-US" sz="2000" dirty="0"/>
              <a:t> : state;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begin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process (</a:t>
            </a:r>
            <a:r>
              <a:rPr lang="en-US" sz="2000" dirty="0" err="1"/>
              <a:t>aIn</a:t>
            </a:r>
            <a:r>
              <a:rPr lang="en-US" sz="2000" dirty="0"/>
              <a:t>, </a:t>
            </a:r>
            <a:r>
              <a:rPr lang="en-US" sz="2000" dirty="0" err="1"/>
              <a:t>pS</a:t>
            </a:r>
            <a:r>
              <a:rPr lang="en-US" sz="2000" dirty="0"/>
              <a:t>) begin </a:t>
            </a:r>
            <a:r>
              <a:rPr lang="en-US" sz="2000" dirty="0">
                <a:solidFill>
                  <a:srgbClr val="00B0F0"/>
                </a:solidFill>
              </a:rPr>
              <a:t>– next state and output functions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case </a:t>
            </a:r>
            <a:r>
              <a:rPr lang="en-US" sz="2000" dirty="0" err="1"/>
              <a:t>pS</a:t>
            </a:r>
            <a:r>
              <a:rPr lang="en-US" sz="2000" dirty="0"/>
              <a:t> is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when s1 =&gt; </a:t>
            </a:r>
            <a:r>
              <a:rPr lang="en-US" sz="2000" dirty="0" err="1"/>
              <a:t>yOut</a:t>
            </a:r>
            <a:r>
              <a:rPr lang="en-US" sz="2000" dirty="0"/>
              <a:t> &lt;= '0'; </a:t>
            </a:r>
            <a:r>
              <a:rPr lang="en-US" sz="2000" dirty="0" err="1"/>
              <a:t>nS</a:t>
            </a:r>
            <a:r>
              <a:rPr lang="en-US" sz="2000" dirty="0"/>
              <a:t> &lt;= s4</a:t>
            </a:r>
            <a:r>
              <a:rPr lang="en-US" sz="2000" dirty="0" smtClean="0"/>
              <a:t>; </a:t>
            </a:r>
            <a:r>
              <a:rPr lang="en-US" sz="2000" dirty="0" smtClean="0">
                <a:solidFill>
                  <a:srgbClr val="00B0F0"/>
                </a:solidFill>
              </a:rPr>
              <a:t> --Moore: </a:t>
            </a:r>
            <a:r>
              <a:rPr lang="en-US" sz="2000" dirty="0" err="1" smtClean="0">
                <a:solidFill>
                  <a:srgbClr val="00B0F0"/>
                </a:solidFill>
              </a:rPr>
              <a:t>yOut</a:t>
            </a:r>
            <a:r>
              <a:rPr lang="en-US" sz="2000" dirty="0" smtClean="0">
                <a:solidFill>
                  <a:srgbClr val="00B0F0"/>
                </a:solidFill>
              </a:rPr>
              <a:t> = f(</a:t>
            </a:r>
            <a:r>
              <a:rPr lang="en-US" sz="2000" dirty="0" err="1" smtClean="0">
                <a:solidFill>
                  <a:srgbClr val="00B0F0"/>
                </a:solidFill>
              </a:rPr>
              <a:t>pS</a:t>
            </a:r>
            <a:r>
              <a:rPr lang="en-US" sz="2000" dirty="0" smtClean="0">
                <a:solidFill>
                  <a:srgbClr val="00B0F0"/>
                </a:solidFill>
              </a:rPr>
              <a:t>)</a:t>
            </a:r>
            <a:endParaRPr lang="en-US" sz="2000" dirty="0">
              <a:solidFill>
                <a:srgbClr val="00B0F0"/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when s2 =&gt; </a:t>
            </a:r>
            <a:r>
              <a:rPr lang="en-US" sz="2000" dirty="0" err="1"/>
              <a:t>yOut</a:t>
            </a:r>
            <a:r>
              <a:rPr lang="en-US" sz="2000" dirty="0"/>
              <a:t> &lt;= '1'; </a:t>
            </a:r>
            <a:r>
              <a:rPr lang="en-US" sz="2000" dirty="0" err="1"/>
              <a:t>nS</a:t>
            </a:r>
            <a:r>
              <a:rPr lang="en-US" sz="2000" dirty="0"/>
              <a:t> &lt;= s3;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when s3 =&gt; </a:t>
            </a:r>
            <a:r>
              <a:rPr lang="en-US" sz="2000" dirty="0" err="1"/>
              <a:t>yOut</a:t>
            </a:r>
            <a:r>
              <a:rPr lang="en-US" sz="2000" dirty="0"/>
              <a:t> &lt;= '1'; </a:t>
            </a:r>
            <a:r>
              <a:rPr lang="en-US" sz="2000" dirty="0" err="1"/>
              <a:t>nS</a:t>
            </a:r>
            <a:r>
              <a:rPr lang="en-US" sz="2000" dirty="0"/>
              <a:t> &lt;= s1;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when s4 =&gt; </a:t>
            </a:r>
            <a:r>
              <a:rPr lang="en-US" sz="2000" dirty="0" err="1"/>
              <a:t>yOut</a:t>
            </a:r>
            <a:r>
              <a:rPr lang="en-US" sz="2000" dirty="0"/>
              <a:t> &lt;= '1'; </a:t>
            </a:r>
            <a:r>
              <a:rPr lang="en-US" sz="2000" dirty="0" err="1"/>
              <a:t>nS</a:t>
            </a:r>
            <a:r>
              <a:rPr lang="en-US" sz="2000" dirty="0"/>
              <a:t> &lt;= s2;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end case;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end process;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process begin</a:t>
            </a:r>
            <a:endParaRPr lang="en-US" sz="2000" dirty="0">
              <a:solidFill>
                <a:schemeClr val="hlink"/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wait until </a:t>
            </a:r>
            <a:r>
              <a:rPr lang="en-US" sz="2000" dirty="0" err="1"/>
              <a:t>clk</a:t>
            </a:r>
            <a:r>
              <a:rPr lang="en-US" sz="2000" dirty="0"/>
              <a:t> = '1';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</a:t>
            </a:r>
            <a:r>
              <a:rPr lang="en-US" sz="2000" dirty="0" err="1"/>
              <a:t>pS</a:t>
            </a:r>
            <a:r>
              <a:rPr lang="en-US" sz="2000" dirty="0"/>
              <a:t> &lt;= </a:t>
            </a:r>
            <a:r>
              <a:rPr lang="en-US" sz="2000" dirty="0" err="1"/>
              <a:t>nS</a:t>
            </a:r>
            <a:r>
              <a:rPr lang="en-US" sz="2000" dirty="0"/>
              <a:t>;  </a:t>
            </a:r>
            <a:r>
              <a:rPr lang="en-US" sz="2000" dirty="0">
                <a:solidFill>
                  <a:srgbClr val="00B0F0"/>
                </a:solidFill>
              </a:rPr>
              <a:t>-- update state variable on next clock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end process;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end Moore;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"/>
            <a:ext cx="8229600" cy="6324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library IEEE; use IEEE.STD_LOGIC_1164.all;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entity SM2 is port (</a:t>
            </a:r>
            <a:r>
              <a:rPr lang="en-US" sz="2000" dirty="0" err="1"/>
              <a:t>aIn</a:t>
            </a:r>
            <a:r>
              <a:rPr lang="en-US" sz="2000" dirty="0"/>
              <a:t>, </a:t>
            </a:r>
            <a:r>
              <a:rPr lang="en-US" sz="2000" dirty="0" err="1"/>
              <a:t>clk</a:t>
            </a:r>
            <a:r>
              <a:rPr lang="en-US" sz="2000" dirty="0"/>
              <a:t> : in </a:t>
            </a:r>
            <a:r>
              <a:rPr lang="en-US" sz="2000" dirty="0" err="1"/>
              <a:t>Std_logic</a:t>
            </a:r>
            <a:r>
              <a:rPr lang="en-US" sz="2000" dirty="0"/>
              <a:t>; </a:t>
            </a:r>
            <a:r>
              <a:rPr lang="en-US" sz="2000" dirty="0" err="1"/>
              <a:t>yOut</a:t>
            </a:r>
            <a:r>
              <a:rPr lang="en-US" sz="2000" dirty="0"/>
              <a:t>: out </a:t>
            </a:r>
            <a:r>
              <a:rPr lang="en-US" sz="2000" dirty="0" err="1"/>
              <a:t>Std_logic</a:t>
            </a:r>
            <a:r>
              <a:rPr lang="en-US" sz="2000" dirty="0"/>
              <a:t>); end SM2;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architecture </a:t>
            </a:r>
            <a:r>
              <a:rPr lang="en-US" sz="2000" dirty="0">
                <a:solidFill>
                  <a:srgbClr val="FF0000"/>
                </a:solidFill>
              </a:rPr>
              <a:t>Mealy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/>
              <a:t>of SM2 is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type state is (s1, s2, s3, s4);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signal </a:t>
            </a:r>
            <a:r>
              <a:rPr lang="en-US" sz="2000" dirty="0" err="1"/>
              <a:t>pS</a:t>
            </a:r>
            <a:r>
              <a:rPr lang="en-US" sz="2000" dirty="0"/>
              <a:t>, </a:t>
            </a:r>
            <a:r>
              <a:rPr lang="en-US" sz="2000" dirty="0" err="1"/>
              <a:t>nS</a:t>
            </a:r>
            <a:r>
              <a:rPr lang="en-US" sz="2000" dirty="0"/>
              <a:t> : state;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begin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process(</a:t>
            </a:r>
            <a:r>
              <a:rPr lang="en-US" sz="2000" dirty="0" err="1"/>
              <a:t>aIn</a:t>
            </a:r>
            <a:r>
              <a:rPr lang="en-US" sz="2000" dirty="0"/>
              <a:t>, </a:t>
            </a:r>
            <a:r>
              <a:rPr lang="en-US" sz="2000" dirty="0" err="1"/>
              <a:t>pS</a:t>
            </a:r>
            <a:r>
              <a:rPr lang="en-US" sz="2000" dirty="0"/>
              <a:t>) begin  </a:t>
            </a:r>
            <a:r>
              <a:rPr lang="en-US" sz="2000" dirty="0">
                <a:solidFill>
                  <a:srgbClr val="00B0F0"/>
                </a:solidFill>
              </a:rPr>
              <a:t>-- </a:t>
            </a:r>
            <a:r>
              <a:rPr lang="en-US" sz="2000" dirty="0" smtClean="0">
                <a:solidFill>
                  <a:srgbClr val="00B0F0"/>
                </a:solidFill>
              </a:rPr>
              <a:t>Mealy:  </a:t>
            </a:r>
            <a:r>
              <a:rPr lang="en-US" sz="2000" dirty="0" err="1" smtClean="0">
                <a:solidFill>
                  <a:srgbClr val="00B0F0"/>
                </a:solidFill>
              </a:rPr>
              <a:t>yOut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>
                <a:solidFill>
                  <a:srgbClr val="00B0F0"/>
                </a:solidFill>
              </a:rPr>
              <a:t>&amp; </a:t>
            </a:r>
            <a:r>
              <a:rPr lang="en-US" sz="2000" dirty="0" err="1">
                <a:solidFill>
                  <a:srgbClr val="00B0F0"/>
                </a:solidFill>
              </a:rPr>
              <a:t>nS</a:t>
            </a:r>
            <a:r>
              <a:rPr lang="en-US" sz="2000" dirty="0">
                <a:solidFill>
                  <a:srgbClr val="00B0F0"/>
                </a:solidFill>
              </a:rPr>
              <a:t> are functions of </a:t>
            </a:r>
            <a:r>
              <a:rPr lang="en-US" sz="2000" dirty="0" err="1">
                <a:solidFill>
                  <a:srgbClr val="00B0F0"/>
                </a:solidFill>
              </a:rPr>
              <a:t>aIn</a:t>
            </a:r>
            <a:r>
              <a:rPr lang="en-US" sz="2000" dirty="0">
                <a:solidFill>
                  <a:srgbClr val="00B0F0"/>
                </a:solidFill>
              </a:rPr>
              <a:t> and </a:t>
            </a:r>
            <a:r>
              <a:rPr lang="en-US" sz="2000" dirty="0" err="1">
                <a:solidFill>
                  <a:srgbClr val="00B0F0"/>
                </a:solidFill>
              </a:rPr>
              <a:t>pS</a:t>
            </a:r>
            <a:endParaRPr lang="en-US" sz="2000" dirty="0">
              <a:solidFill>
                <a:srgbClr val="00B0F0"/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case </a:t>
            </a:r>
            <a:r>
              <a:rPr lang="en-US" sz="2000" dirty="0" err="1"/>
              <a:t>pS</a:t>
            </a:r>
            <a:r>
              <a:rPr lang="en-US" sz="2000" dirty="0"/>
              <a:t> is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when s1 =&gt; if (</a:t>
            </a:r>
            <a:r>
              <a:rPr lang="en-US" sz="2000" dirty="0" err="1"/>
              <a:t>aIn</a:t>
            </a:r>
            <a:r>
              <a:rPr lang="en-US" sz="2000" dirty="0"/>
              <a:t> = '1') then </a:t>
            </a:r>
            <a:r>
              <a:rPr lang="en-US" sz="2000" dirty="0" err="1"/>
              <a:t>yOut</a:t>
            </a:r>
            <a:r>
              <a:rPr lang="en-US" sz="2000" dirty="0"/>
              <a:t> &lt;= '0'; </a:t>
            </a:r>
            <a:r>
              <a:rPr lang="en-US" sz="2000" dirty="0" err="1"/>
              <a:t>nS</a:t>
            </a:r>
            <a:r>
              <a:rPr lang="en-US" sz="2000" dirty="0"/>
              <a:t> &lt;= s4;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            else </a:t>
            </a:r>
            <a:r>
              <a:rPr lang="en-US" sz="2000" dirty="0" err="1"/>
              <a:t>yOut</a:t>
            </a:r>
            <a:r>
              <a:rPr lang="en-US" sz="2000" dirty="0"/>
              <a:t> &lt;= '1'; </a:t>
            </a:r>
            <a:r>
              <a:rPr lang="en-US" sz="2000" dirty="0" err="1"/>
              <a:t>nS</a:t>
            </a:r>
            <a:r>
              <a:rPr lang="en-US" sz="2000" dirty="0"/>
              <a:t> &lt;= s3;      end if;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when s2 =&gt; </a:t>
            </a:r>
            <a:r>
              <a:rPr lang="en-US" sz="2000" dirty="0" err="1"/>
              <a:t>yOut</a:t>
            </a:r>
            <a:r>
              <a:rPr lang="en-US" sz="2000" dirty="0"/>
              <a:t> &lt;= '1'; </a:t>
            </a:r>
            <a:r>
              <a:rPr lang="en-US" sz="2000" dirty="0" err="1"/>
              <a:t>nS</a:t>
            </a:r>
            <a:r>
              <a:rPr lang="en-US" sz="2000" dirty="0"/>
              <a:t> &lt;= s3;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when s3 =&gt; </a:t>
            </a:r>
            <a:r>
              <a:rPr lang="en-US" sz="2000" dirty="0" err="1"/>
              <a:t>yOut</a:t>
            </a:r>
            <a:r>
              <a:rPr lang="en-US" sz="2000" dirty="0"/>
              <a:t> &lt;= '1'; </a:t>
            </a:r>
            <a:r>
              <a:rPr lang="en-US" sz="2000" dirty="0" err="1"/>
              <a:t>nS</a:t>
            </a:r>
            <a:r>
              <a:rPr lang="en-US" sz="2000" dirty="0"/>
              <a:t> &lt;= s1;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when s4 =&gt; if (</a:t>
            </a:r>
            <a:r>
              <a:rPr lang="en-US" sz="2000" dirty="0" err="1"/>
              <a:t>aIn</a:t>
            </a:r>
            <a:r>
              <a:rPr lang="en-US" sz="2000" dirty="0"/>
              <a:t> = '1') then </a:t>
            </a:r>
            <a:r>
              <a:rPr lang="en-US" sz="2000" dirty="0" err="1"/>
              <a:t>yOut</a:t>
            </a:r>
            <a:r>
              <a:rPr lang="en-US" sz="2000" dirty="0"/>
              <a:t> &lt;= '1'; </a:t>
            </a:r>
            <a:r>
              <a:rPr lang="en-US" sz="2000" dirty="0" err="1"/>
              <a:t>nS</a:t>
            </a:r>
            <a:r>
              <a:rPr lang="en-US" sz="2000" dirty="0"/>
              <a:t> &lt;= s2;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            else </a:t>
            </a:r>
            <a:r>
              <a:rPr lang="en-US" sz="2000" dirty="0" err="1"/>
              <a:t>yOut</a:t>
            </a:r>
            <a:r>
              <a:rPr lang="en-US" sz="2000" dirty="0"/>
              <a:t> &lt;= '0'; </a:t>
            </a:r>
            <a:r>
              <a:rPr lang="en-US" sz="2000" dirty="0" err="1"/>
              <a:t>nS</a:t>
            </a:r>
            <a:r>
              <a:rPr lang="en-US" sz="2000" dirty="0"/>
              <a:t> &lt;= s1;      end if;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end case; end process;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process begin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wait until </a:t>
            </a:r>
            <a:r>
              <a:rPr lang="en-US" sz="2000" dirty="0" err="1"/>
              <a:t>clk</a:t>
            </a:r>
            <a:r>
              <a:rPr lang="en-US" sz="2000" dirty="0"/>
              <a:t> = '1' ; 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</a:t>
            </a:r>
            <a:r>
              <a:rPr lang="en-US" sz="2000" dirty="0" err="1"/>
              <a:t>pS</a:t>
            </a:r>
            <a:r>
              <a:rPr lang="en-US" sz="2000" dirty="0"/>
              <a:t> &lt;= </a:t>
            </a:r>
            <a:r>
              <a:rPr lang="en-US" sz="2000" dirty="0" err="1"/>
              <a:t>nS</a:t>
            </a:r>
            <a:r>
              <a:rPr lang="en-US" sz="2000" dirty="0"/>
              <a:t>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end process;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end Mealy;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Anatomy of a VHDL model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“</a:t>
            </a:r>
            <a:r>
              <a:rPr lang="en-US" dirty="0" smtClean="0">
                <a:solidFill>
                  <a:srgbClr val="00B0F0"/>
                </a:solidFill>
              </a:rPr>
              <a:t>Entity</a:t>
            </a:r>
            <a:r>
              <a:rPr lang="en-US" dirty="0" smtClean="0"/>
              <a:t>” describes the </a:t>
            </a:r>
            <a:r>
              <a:rPr lang="en-US" dirty="0" smtClean="0">
                <a:solidFill>
                  <a:srgbClr val="C00000"/>
                </a:solidFill>
              </a:rPr>
              <a:t>external</a:t>
            </a:r>
            <a:r>
              <a:rPr lang="en-US" dirty="0" smtClean="0"/>
              <a:t> view of a component</a:t>
            </a:r>
          </a:p>
          <a:p>
            <a:pPr eaLnBrk="1" hangingPunct="1"/>
            <a:r>
              <a:rPr lang="en-US" dirty="0" smtClean="0"/>
              <a:t>“</a:t>
            </a:r>
            <a:r>
              <a:rPr lang="en-US" dirty="0" smtClean="0">
                <a:solidFill>
                  <a:srgbClr val="00B0F0"/>
                </a:solidFill>
              </a:rPr>
              <a:t>Architecture</a:t>
            </a:r>
            <a:r>
              <a:rPr lang="en-US" dirty="0" smtClean="0"/>
              <a:t>” describes the </a:t>
            </a:r>
            <a:r>
              <a:rPr lang="en-US" dirty="0" smtClean="0">
                <a:solidFill>
                  <a:srgbClr val="C00000"/>
                </a:solidFill>
              </a:rPr>
              <a:t>internal</a:t>
            </a:r>
            <a:r>
              <a:rPr lang="en-US" dirty="0" smtClean="0"/>
              <a:t> behavior and/or structure of the component</a:t>
            </a:r>
          </a:p>
          <a:p>
            <a:pPr eaLnBrk="1" hangingPunct="1"/>
            <a:r>
              <a:rPr lang="en-US" sz="2800" dirty="0" smtClean="0"/>
              <a:t>Example: 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   1-bit full adder</a:t>
            </a:r>
          </a:p>
        </p:txBody>
      </p:sp>
      <p:sp>
        <p:nvSpPr>
          <p:cNvPr id="14340" name="Rectangle 11"/>
          <p:cNvSpPr>
            <a:spLocks noChangeArrowheads="1"/>
          </p:cNvSpPr>
          <p:nvPr/>
        </p:nvSpPr>
        <p:spPr bwMode="auto">
          <a:xfrm>
            <a:off x="4953000" y="3276600"/>
            <a:ext cx="2209800" cy="2362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A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B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Cin</a:t>
            </a:r>
          </a:p>
        </p:txBody>
      </p:sp>
      <p:sp>
        <p:nvSpPr>
          <p:cNvPr id="14341" name="Line 12"/>
          <p:cNvSpPr>
            <a:spLocks noChangeShapeType="1"/>
          </p:cNvSpPr>
          <p:nvPr/>
        </p:nvSpPr>
        <p:spPr bwMode="auto">
          <a:xfrm>
            <a:off x="4038600" y="3886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13"/>
          <p:cNvSpPr>
            <a:spLocks noChangeShapeType="1"/>
          </p:cNvSpPr>
          <p:nvPr/>
        </p:nvSpPr>
        <p:spPr bwMode="auto">
          <a:xfrm>
            <a:off x="40386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14"/>
          <p:cNvSpPr>
            <a:spLocks noChangeShapeType="1"/>
          </p:cNvSpPr>
          <p:nvPr/>
        </p:nvSpPr>
        <p:spPr bwMode="auto">
          <a:xfrm>
            <a:off x="40386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15"/>
          <p:cNvSpPr>
            <a:spLocks noChangeShapeType="1"/>
          </p:cNvSpPr>
          <p:nvPr/>
        </p:nvSpPr>
        <p:spPr bwMode="auto">
          <a:xfrm>
            <a:off x="7162800" y="4038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16"/>
          <p:cNvSpPr>
            <a:spLocks noChangeShapeType="1"/>
          </p:cNvSpPr>
          <p:nvPr/>
        </p:nvSpPr>
        <p:spPr bwMode="auto">
          <a:xfrm>
            <a:off x="71628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Text Box 17"/>
          <p:cNvSpPr txBox="1">
            <a:spLocks noChangeArrowheads="1"/>
          </p:cNvSpPr>
          <p:nvPr/>
        </p:nvSpPr>
        <p:spPr bwMode="auto">
          <a:xfrm>
            <a:off x="6400800" y="3886200"/>
            <a:ext cx="666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Sum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Cout</a:t>
            </a:r>
          </a:p>
        </p:txBody>
      </p:sp>
      <p:sp>
        <p:nvSpPr>
          <p:cNvPr id="14347" name="Text Box 18"/>
          <p:cNvSpPr txBox="1">
            <a:spLocks noChangeArrowheads="1"/>
          </p:cNvSpPr>
          <p:nvPr/>
        </p:nvSpPr>
        <p:spPr bwMode="auto">
          <a:xfrm>
            <a:off x="5410200" y="34290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charset="0"/>
              </a:rPr>
              <a:t>Full Adder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7696200" cy="63246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when </a:t>
            </a:r>
            <a:r>
              <a:rPr lang="en-US" sz="2000" smtClean="0"/>
              <a:t>s1 =&gt;  </a:t>
            </a:r>
            <a:r>
              <a:rPr lang="en-US" sz="2000" smtClean="0">
                <a:solidFill>
                  <a:schemeClr val="hlink"/>
                </a:solidFill>
              </a:rPr>
              <a:t>-- initiate row access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ras &lt;= ’0’ ; cas &lt;= ’1’ ; ready &lt;= ’0’ 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next_state &lt;= s2 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 when </a:t>
            </a:r>
            <a:r>
              <a:rPr lang="en-US" sz="2000" smtClean="0"/>
              <a:t>s2 =&gt;  </a:t>
            </a:r>
            <a:r>
              <a:rPr lang="en-US" sz="2000" smtClean="0">
                <a:solidFill>
                  <a:schemeClr val="hlink"/>
                </a:solidFill>
              </a:rPr>
              <a:t>-- initiate column access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ras &lt;= ’0’ ; cas &lt;= ’0’ ; ready &lt;= ’0’ 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      if </a:t>
            </a:r>
            <a:r>
              <a:rPr lang="en-US" sz="2000" smtClean="0"/>
              <a:t>(cs = ’0’) </a:t>
            </a:r>
            <a:r>
              <a:rPr lang="en-US" sz="2000" b="1" smtClean="0"/>
              <a:t>then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next_state &lt;= s0 ; </a:t>
            </a:r>
            <a:r>
              <a:rPr lang="en-US" sz="2000" smtClean="0">
                <a:solidFill>
                  <a:schemeClr val="hlink"/>
                </a:solidFill>
              </a:rPr>
              <a:t> -- end of operation if cs = 0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      else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next_state &lt;= s2 ;  </a:t>
            </a:r>
            <a:r>
              <a:rPr lang="en-US" sz="2000" smtClean="0">
                <a:solidFill>
                  <a:schemeClr val="hlink"/>
                </a:solidFill>
              </a:rPr>
              <a:t>-- wait in s2 for cs = 0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      end if </a:t>
            </a:r>
            <a:r>
              <a:rPr lang="en-US" sz="2000" smtClean="0"/>
              <a:t>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when </a:t>
            </a:r>
            <a:r>
              <a:rPr lang="en-US" sz="2000" smtClean="0"/>
              <a:t>s3 =&gt;  </a:t>
            </a:r>
            <a:r>
              <a:rPr lang="en-US" sz="2000" smtClean="0">
                <a:solidFill>
                  <a:schemeClr val="hlink"/>
                </a:solidFill>
              </a:rPr>
              <a:t>-- start cas-before-ras refresh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ras &lt;= ’1’ ; cas &lt;= ’0’ ; ready &lt;= ’0’ 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next_state &lt;= s4 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when </a:t>
            </a:r>
            <a:r>
              <a:rPr lang="en-US" sz="2000" smtClean="0"/>
              <a:t>s4 =&gt;  </a:t>
            </a:r>
            <a:r>
              <a:rPr lang="en-US" sz="2000" smtClean="0">
                <a:solidFill>
                  <a:schemeClr val="hlink"/>
                </a:solidFill>
              </a:rPr>
              <a:t>-- complete cas-before-ras refresh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ras &lt;= ’0’ ; cas &lt;= ’0’ ; ready &lt;= ’0’ 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next_state &lt;= s0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   end case </a:t>
            </a:r>
            <a:r>
              <a:rPr lang="en-US" sz="200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end process </a:t>
            </a:r>
            <a:r>
              <a:rPr lang="en-US" sz="200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end rtl </a:t>
            </a:r>
            <a:r>
              <a:rPr lang="en-US" sz="200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Synthesizing arithmetic circuits</a:t>
            </a:r>
            <a:br>
              <a:rPr lang="en-US" dirty="0"/>
            </a:br>
            <a:r>
              <a:rPr lang="en-US" sz="2000" dirty="0"/>
              <a:t>(12.6.5, 12.6.9, 12.6.10)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Leonardo recognizes overloaded operators and generated corresponding circuits: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		“+”, “-”, “*”, and “abs”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Special operations: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         “+1”, “-1”, unary “-”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Relational Operators: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		“=“, “/=“, “&lt;“, “&gt;“, “&lt;=“, “&gt;=“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Use “ranged integers” instead of unbound to minimize generated logic.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          signal </a:t>
            </a:r>
            <a:r>
              <a:rPr lang="en-US" sz="2800" dirty="0" err="1" smtClean="0">
                <a:solidFill>
                  <a:srgbClr val="00B0F0"/>
                </a:solidFill>
              </a:rPr>
              <a:t>i</a:t>
            </a:r>
            <a:r>
              <a:rPr lang="en-US" sz="2800" dirty="0" smtClean="0">
                <a:solidFill>
                  <a:srgbClr val="00B0F0"/>
                </a:solidFill>
              </a:rPr>
              <a:t> : integer range 0 to 15;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1-Bit Full Adder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entity full_add1 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port (			</a:t>
            </a:r>
            <a:r>
              <a:rPr lang="en-US" dirty="0" smtClean="0">
                <a:solidFill>
                  <a:srgbClr val="00B0F0"/>
                </a:solidFill>
              </a:rPr>
              <a:t>-- I/O ports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    a:       in   bit;	</a:t>
            </a:r>
            <a:r>
              <a:rPr lang="en-US" dirty="0" smtClean="0">
                <a:solidFill>
                  <a:srgbClr val="00B0F0"/>
                </a:solidFill>
              </a:rPr>
              <a:t>-- addend input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    b:       in   bit;	</a:t>
            </a:r>
            <a:r>
              <a:rPr lang="en-US" dirty="0" smtClean="0">
                <a:solidFill>
                  <a:srgbClr val="00B0F0"/>
                </a:solidFill>
              </a:rPr>
              <a:t>-- </a:t>
            </a:r>
            <a:r>
              <a:rPr lang="en-US" dirty="0" err="1" smtClean="0">
                <a:solidFill>
                  <a:srgbClr val="00B0F0"/>
                </a:solidFill>
              </a:rPr>
              <a:t>augend</a:t>
            </a:r>
            <a:r>
              <a:rPr lang="en-US" dirty="0" smtClean="0">
                <a:solidFill>
                  <a:srgbClr val="00B0F0"/>
                </a:solidFill>
              </a:rPr>
              <a:t> input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cin</a:t>
            </a:r>
            <a:r>
              <a:rPr lang="en-US" dirty="0" smtClean="0"/>
              <a:t>:     in   bit;	</a:t>
            </a:r>
            <a:r>
              <a:rPr lang="en-US" dirty="0" smtClean="0">
                <a:solidFill>
                  <a:srgbClr val="00B0F0"/>
                </a:solidFill>
              </a:rPr>
              <a:t>-- carry input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    sum:   out bit;	</a:t>
            </a:r>
            <a:r>
              <a:rPr lang="en-US" dirty="0" smtClean="0">
                <a:solidFill>
                  <a:srgbClr val="00B0F0"/>
                </a:solidFill>
              </a:rPr>
              <a:t>-- sum output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cout</a:t>
            </a:r>
            <a:r>
              <a:rPr lang="en-US" dirty="0" smtClean="0"/>
              <a:t>:   out bit);	</a:t>
            </a:r>
            <a:r>
              <a:rPr lang="en-US" dirty="0" smtClean="0">
                <a:solidFill>
                  <a:srgbClr val="00B0F0"/>
                </a:solidFill>
              </a:rPr>
              <a:t>-- carry output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end full_add1 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4724400"/>
            <a:ext cx="3257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Comments follow double-dash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5257800" y="4419600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81400" y="5105400"/>
            <a:ext cx="1593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 of signal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3238500" y="4533900"/>
            <a:ext cx="8382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2514600" y="4648200"/>
            <a:ext cx="1447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9000" y="5715000"/>
            <a:ext cx="2560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 direction (mode)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1028700" y="4762500"/>
            <a:ext cx="1524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571500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 name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6324600" y="2209800"/>
            <a:ext cx="457200" cy="1981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58000" y="2819400"/>
            <a:ext cx="1431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I/O Port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Declarations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Port: </a:t>
            </a:r>
            <a:r>
              <a:rPr lang="en-US" sz="2800" dirty="0" smtClean="0">
                <a:solidFill>
                  <a:srgbClr val="00B0F0"/>
                </a:solidFill>
              </a:rPr>
              <a:t>  </a:t>
            </a:r>
            <a:r>
              <a:rPr lang="en-US" sz="2800" dirty="0" smtClean="0">
                <a:solidFill>
                  <a:srgbClr val="00B0F0"/>
                </a:solidFill>
              </a:rPr>
              <a:t>I</a:t>
            </a:r>
            <a:r>
              <a:rPr lang="en-US" sz="2800" dirty="0" smtClean="0">
                <a:solidFill>
                  <a:srgbClr val="00B0F0"/>
                </a:solidFill>
              </a:rPr>
              <a:t>dentifier:  Mode  </a:t>
            </a:r>
            <a:r>
              <a:rPr lang="en-US" sz="2800" dirty="0" err="1" smtClean="0">
                <a:solidFill>
                  <a:srgbClr val="00B0F0"/>
                </a:solidFill>
              </a:rPr>
              <a:t>Data_type</a:t>
            </a:r>
            <a:r>
              <a:rPr lang="en-US" sz="2800" dirty="0" smtClean="0">
                <a:solidFill>
                  <a:srgbClr val="00B0F0"/>
                </a:solidFill>
              </a:rPr>
              <a:t>;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Identifier</a:t>
            </a:r>
            <a:r>
              <a:rPr lang="en-US" dirty="0" smtClean="0"/>
              <a:t> (naming) rules:</a:t>
            </a:r>
          </a:p>
          <a:p>
            <a:pPr lvl="1"/>
            <a:r>
              <a:rPr lang="en-US" dirty="0" smtClean="0"/>
              <a:t>Can consist of alphabet characters (a-z), numbers (0-9), and underscore (_)</a:t>
            </a:r>
          </a:p>
          <a:p>
            <a:pPr lvl="1"/>
            <a:r>
              <a:rPr lang="en-US" dirty="0" smtClean="0"/>
              <a:t>First character must be a letter (a-z)</a:t>
            </a:r>
          </a:p>
          <a:p>
            <a:pPr lvl="1"/>
            <a:r>
              <a:rPr lang="en-US" dirty="0" smtClean="0"/>
              <a:t>Last character cannot be an underscore</a:t>
            </a:r>
          </a:p>
          <a:p>
            <a:pPr lvl="1"/>
            <a:r>
              <a:rPr lang="en-US" dirty="0" smtClean="0"/>
              <a:t>Consecutive underscores are not allowed</a:t>
            </a:r>
          </a:p>
          <a:p>
            <a:pPr lvl="1"/>
            <a:r>
              <a:rPr lang="en-US" dirty="0" smtClean="0"/>
              <a:t>Upper and lower case are equivalent (case insensitive)</a:t>
            </a:r>
          </a:p>
          <a:p>
            <a:pPr lvl="1"/>
            <a:r>
              <a:rPr lang="en-US" dirty="0" smtClean="0"/>
              <a:t>VHDL keywords cannot be used as identifiers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39000" y="586740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of 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Port: </a:t>
            </a:r>
            <a:r>
              <a:rPr lang="en-US" sz="2800" dirty="0" smtClean="0">
                <a:solidFill>
                  <a:srgbClr val="00B0F0"/>
                </a:solidFill>
              </a:rPr>
              <a:t>  Identifier:</a:t>
            </a:r>
            <a:r>
              <a:rPr lang="en-US" sz="2800" dirty="0" smtClean="0">
                <a:solidFill>
                  <a:srgbClr val="00B0F0"/>
                </a:solidFill>
              </a:rPr>
              <a:t>  </a:t>
            </a:r>
            <a:r>
              <a:rPr lang="en-US" sz="2800" dirty="0" smtClean="0">
                <a:solidFill>
                  <a:srgbClr val="00B0F0"/>
                </a:solidFill>
              </a:rPr>
              <a:t>Mode </a:t>
            </a:r>
            <a:r>
              <a:rPr lang="en-US" sz="2800" dirty="0" err="1" smtClean="0">
                <a:solidFill>
                  <a:srgbClr val="00B0F0"/>
                </a:solidFill>
              </a:rPr>
              <a:t>D</a:t>
            </a:r>
            <a:r>
              <a:rPr lang="en-US" sz="2800" dirty="0" err="1" smtClean="0">
                <a:solidFill>
                  <a:srgbClr val="00B0F0"/>
                </a:solidFill>
              </a:rPr>
              <a:t>ata_type</a:t>
            </a:r>
            <a:r>
              <a:rPr lang="en-US" sz="2800" dirty="0" smtClean="0">
                <a:solidFill>
                  <a:srgbClr val="00B0F0"/>
                </a:solidFill>
              </a:rPr>
              <a:t>;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Mode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2700" dirty="0" smtClean="0">
                <a:solidFill>
                  <a:srgbClr val="00B0F0"/>
                </a:solidFill>
              </a:rPr>
              <a:t>in</a:t>
            </a:r>
            <a:r>
              <a:rPr lang="en-US" sz="2700" dirty="0" smtClean="0"/>
              <a:t> - driven into the entity from an external source (can read, but not update within architecture)</a:t>
            </a:r>
          </a:p>
          <a:p>
            <a:pPr lvl="1" eaLnBrk="1" hangingPunct="1"/>
            <a:r>
              <a:rPr lang="en-US" sz="2700" dirty="0" smtClean="0">
                <a:solidFill>
                  <a:srgbClr val="00B0F0"/>
                </a:solidFill>
              </a:rPr>
              <a:t>out</a:t>
            </a:r>
            <a:r>
              <a:rPr lang="en-US" sz="2700" dirty="0" smtClean="0"/>
              <a:t> - driven from within the entity </a:t>
            </a:r>
          </a:p>
          <a:p>
            <a:pPr lvl="1" eaLnBrk="1" hangingPunct="1">
              <a:buNone/>
            </a:pPr>
            <a:r>
              <a:rPr lang="en-US" sz="2700" dirty="0" smtClean="0"/>
              <a:t>   (can drive but not read within architecture)</a:t>
            </a:r>
          </a:p>
          <a:p>
            <a:pPr lvl="1" eaLnBrk="1" hangingPunct="1"/>
            <a:r>
              <a:rPr lang="en-US" sz="2700" dirty="0" err="1" smtClean="0">
                <a:solidFill>
                  <a:srgbClr val="00B0F0"/>
                </a:solidFill>
              </a:rPr>
              <a:t>inout</a:t>
            </a:r>
            <a:r>
              <a:rPr lang="en-US" sz="2700" dirty="0" smtClean="0"/>
              <a:t> – bidirectional;  drivers both within the entity and external </a:t>
            </a:r>
          </a:p>
          <a:p>
            <a:pPr lvl="1" eaLnBrk="1" hangingPunct="1">
              <a:buNone/>
            </a:pPr>
            <a:r>
              <a:rPr lang="en-US" sz="2700" dirty="0" smtClean="0"/>
              <a:t>   (can read or write within architecture)</a:t>
            </a:r>
          </a:p>
          <a:p>
            <a:pPr lvl="1" eaLnBrk="1" hangingPunct="1"/>
            <a:r>
              <a:rPr lang="en-US" sz="2700" dirty="0" smtClean="0">
                <a:solidFill>
                  <a:srgbClr val="00B0F0"/>
                </a:solidFill>
              </a:rPr>
              <a:t>buffer</a:t>
            </a:r>
            <a:r>
              <a:rPr lang="en-US" sz="2700" dirty="0" smtClean="0"/>
              <a:t> – like “out” but can read and </a:t>
            </a:r>
            <a:r>
              <a:rPr lang="en-US" sz="2700" dirty="0" smtClean="0"/>
              <a:t>write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39000" y="586740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of 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Port: </a:t>
            </a:r>
            <a:r>
              <a:rPr lang="en-US" dirty="0" smtClean="0">
                <a:solidFill>
                  <a:srgbClr val="00B0F0"/>
                </a:solidFill>
              </a:rPr>
              <a:t>  Identifier:  Mode </a:t>
            </a:r>
            <a:r>
              <a:rPr lang="en-US" dirty="0" err="1" smtClean="0">
                <a:solidFill>
                  <a:srgbClr val="00B0F0"/>
                </a:solidFill>
              </a:rPr>
              <a:t>Data_type</a:t>
            </a:r>
            <a:r>
              <a:rPr lang="en-US" dirty="0" smtClean="0">
                <a:solidFill>
                  <a:srgbClr val="00B0F0"/>
                </a:solidFill>
              </a:rPr>
              <a:t>;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Data_type</a:t>
            </a:r>
            <a:r>
              <a:rPr lang="en-US" sz="2400" dirty="0" smtClean="0"/>
              <a:t>: = scalar </a:t>
            </a:r>
            <a:r>
              <a:rPr lang="en-US" sz="2400" dirty="0" smtClean="0"/>
              <a:t>or aggregate signal type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Scalar </a:t>
            </a:r>
            <a:r>
              <a:rPr lang="en-US" sz="2800" dirty="0" smtClean="0"/>
              <a:t>(single-value) signal types: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B0F0"/>
                </a:solidFill>
              </a:rPr>
              <a:t>bit</a:t>
            </a:r>
            <a:r>
              <a:rPr lang="en-US" dirty="0" smtClean="0"/>
              <a:t>          – values are</a:t>
            </a:r>
            <a:r>
              <a:rPr lang="en-US" dirty="0" smtClean="0">
                <a:solidFill>
                  <a:srgbClr val="C00000"/>
                </a:solidFill>
              </a:rPr>
              <a:t> ‘0’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C00000"/>
                </a:solidFill>
              </a:rPr>
              <a:t> ‘1’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rgbClr val="00B0F0"/>
                </a:solidFill>
              </a:rPr>
              <a:t>std_logic</a:t>
            </a:r>
            <a:r>
              <a:rPr lang="en-US" dirty="0" smtClean="0"/>
              <a:t> – same as bit, but for standard simulation/synthesis (IEEE standard 1164)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B0F0"/>
                </a:solidFill>
              </a:rPr>
              <a:t>integer</a:t>
            </a:r>
            <a:r>
              <a:rPr lang="en-US" dirty="0" smtClean="0"/>
              <a:t>   </a:t>
            </a:r>
            <a:r>
              <a:rPr lang="en-US" dirty="0" smtClean="0"/>
              <a:t>- values </a:t>
            </a:r>
            <a:r>
              <a:rPr lang="en-US" dirty="0" smtClean="0">
                <a:solidFill>
                  <a:srgbClr val="C00000"/>
                </a:solidFill>
              </a:rPr>
              <a:t>[-2</a:t>
            </a:r>
            <a:r>
              <a:rPr lang="en-US" baseline="30000" dirty="0" smtClean="0">
                <a:solidFill>
                  <a:srgbClr val="C00000"/>
                </a:solidFill>
              </a:rPr>
              <a:t>31 … </a:t>
            </a:r>
            <a:r>
              <a:rPr lang="en-US" dirty="0" smtClean="0">
                <a:solidFill>
                  <a:srgbClr val="C00000"/>
                </a:solidFill>
              </a:rPr>
              <a:t>+(2</a:t>
            </a:r>
            <a:r>
              <a:rPr lang="en-US" baseline="30000" dirty="0" smtClean="0">
                <a:solidFill>
                  <a:srgbClr val="C00000"/>
                </a:solidFill>
              </a:rPr>
              <a:t>31</a:t>
            </a:r>
            <a:r>
              <a:rPr lang="en-US" dirty="0" smtClean="0">
                <a:solidFill>
                  <a:srgbClr val="C00000"/>
                </a:solidFill>
              </a:rPr>
              <a:t>-1)] </a:t>
            </a:r>
            <a:r>
              <a:rPr lang="en-US" dirty="0" smtClean="0"/>
              <a:t>on 32-bit host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Aggregate </a:t>
            </a:r>
            <a:r>
              <a:rPr lang="en-US" sz="2800" dirty="0" smtClean="0"/>
              <a:t>(multi-value) signal types: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rgbClr val="00B0F0"/>
                </a:solidFill>
              </a:rPr>
              <a:t>bit_vector</a:t>
            </a:r>
            <a:r>
              <a:rPr lang="en-US" dirty="0" smtClean="0"/>
              <a:t> – array of </a:t>
            </a:r>
            <a:r>
              <a:rPr lang="en-US" dirty="0" smtClean="0"/>
              <a:t>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rgbClr val="00B0F0"/>
                </a:solidFill>
              </a:rPr>
              <a:t>std_logic_vector</a:t>
            </a:r>
            <a:r>
              <a:rPr lang="en-US" dirty="0" smtClean="0"/>
              <a:t> – array of </a:t>
            </a:r>
            <a:r>
              <a:rPr lang="en-US" dirty="0" err="1" smtClean="0"/>
              <a:t>std_logic</a:t>
            </a:r>
            <a:r>
              <a:rPr lang="en-US" dirty="0" smtClean="0"/>
              <a:t> (IEEE 1164)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 vectors must have a range specified: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Ex.   </a:t>
            </a:r>
            <a:r>
              <a:rPr lang="en-US" dirty="0" err="1" smtClean="0"/>
              <a:t>bit_vector</a:t>
            </a:r>
            <a:r>
              <a:rPr lang="en-US" dirty="0" smtClean="0"/>
              <a:t>(3 </a:t>
            </a:r>
            <a:r>
              <a:rPr lang="en-US" dirty="0" err="1" smtClean="0"/>
              <a:t>downto</a:t>
            </a:r>
            <a:r>
              <a:rPr lang="en-US" dirty="0" smtClean="0"/>
              <a:t> 0) or </a:t>
            </a:r>
            <a:r>
              <a:rPr lang="en-US" dirty="0" err="1" smtClean="0"/>
              <a:t>std_logic</a:t>
            </a:r>
            <a:r>
              <a:rPr lang="en-US" dirty="0" err="1" smtClean="0"/>
              <a:t>_vector</a:t>
            </a:r>
            <a:r>
              <a:rPr lang="en-US" dirty="0" smtClean="0"/>
              <a:t>(0 to 3)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586740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of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57200" y="220325"/>
            <a:ext cx="827698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sz="2400" dirty="0">
              <a:solidFill>
                <a:srgbClr val="FFFF00"/>
              </a:solidFill>
              <a:latin typeface="Arial" charset="0"/>
            </a:endParaRPr>
          </a:p>
          <a:p>
            <a:endParaRPr lang="en-US" sz="2000" dirty="0" smtClean="0">
              <a:latin typeface="Arial" charset="0"/>
            </a:endParaRPr>
          </a:p>
          <a:p>
            <a:endParaRPr lang="en-US" sz="2000" dirty="0" smtClean="0">
              <a:latin typeface="Arial" charset="0"/>
            </a:endParaRPr>
          </a:p>
          <a:p>
            <a:r>
              <a:rPr lang="en-US" sz="2000" dirty="0" smtClean="0"/>
              <a:t>-- </a:t>
            </a:r>
            <a:r>
              <a:rPr lang="en-US" sz="2000" dirty="0" smtClean="0">
                <a:solidFill>
                  <a:srgbClr val="00B0F0"/>
                </a:solidFill>
              </a:rPr>
              <a:t>For </a:t>
            </a:r>
            <a:r>
              <a:rPr lang="en-US" sz="2000" dirty="0" smtClean="0">
                <a:solidFill>
                  <a:srgbClr val="00B0F0"/>
                </a:solidFill>
              </a:rPr>
              <a:t>simulation and synthesis, </a:t>
            </a:r>
            <a:r>
              <a:rPr lang="en-US" sz="2000" dirty="0" err="1" smtClean="0">
                <a:solidFill>
                  <a:srgbClr val="00B0F0"/>
                </a:solidFill>
              </a:rPr>
              <a:t>std_logic</a:t>
            </a:r>
            <a:r>
              <a:rPr lang="en-US" sz="2000" dirty="0" smtClean="0">
                <a:solidFill>
                  <a:srgbClr val="00B0F0"/>
                </a:solidFill>
              </a:rPr>
              <a:t> preferred over bit.  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Arial" charset="0"/>
              </a:rPr>
              <a:t>-- </a:t>
            </a:r>
            <a:r>
              <a:rPr lang="en-US" sz="2000" dirty="0" smtClean="0">
                <a:solidFill>
                  <a:srgbClr val="00B0F0"/>
                </a:solidFill>
                <a:latin typeface="Arial" charset="0"/>
              </a:rPr>
              <a:t>Provides additional logic states as data values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Arial" charset="0"/>
              </a:rPr>
              <a:t>type STD_LOGIC </a:t>
            </a:r>
            <a:r>
              <a:rPr lang="en-US" sz="2000" dirty="0">
                <a:latin typeface="Arial" charset="0"/>
              </a:rPr>
              <a:t>is ( 'U',   -- Uninitialized</a:t>
            </a:r>
          </a:p>
          <a:p>
            <a:r>
              <a:rPr lang="en-US" sz="2000" dirty="0">
                <a:latin typeface="Arial" charset="0"/>
              </a:rPr>
              <a:t>                  </a:t>
            </a:r>
            <a:r>
              <a:rPr lang="en-US" sz="2000" dirty="0" smtClean="0">
                <a:latin typeface="Arial" charset="0"/>
              </a:rPr>
              <a:t>                  </a:t>
            </a:r>
            <a:r>
              <a:rPr lang="en-US" sz="2000" dirty="0">
                <a:latin typeface="Arial" charset="0"/>
              </a:rPr>
              <a:t>'X',   -- Forcing Unknown</a:t>
            </a:r>
          </a:p>
          <a:p>
            <a:r>
              <a:rPr lang="en-US" sz="2000" dirty="0">
                <a:latin typeface="Arial" charset="0"/>
              </a:rPr>
              <a:t>                  </a:t>
            </a:r>
            <a:r>
              <a:rPr lang="en-US" sz="2000" dirty="0" smtClean="0">
                <a:latin typeface="Arial" charset="0"/>
              </a:rPr>
              <a:t>                   </a:t>
            </a:r>
            <a:r>
              <a:rPr lang="en-US" sz="2000" dirty="0">
                <a:latin typeface="Arial" charset="0"/>
              </a:rPr>
              <a:t>'0',   -- Forcing 0</a:t>
            </a:r>
          </a:p>
          <a:p>
            <a:r>
              <a:rPr lang="en-US" sz="2000" dirty="0">
                <a:latin typeface="Arial" charset="0"/>
              </a:rPr>
              <a:t>                  </a:t>
            </a:r>
            <a:r>
              <a:rPr lang="en-US" sz="2000" dirty="0" smtClean="0">
                <a:latin typeface="Arial" charset="0"/>
              </a:rPr>
              <a:t>                   </a:t>
            </a:r>
            <a:r>
              <a:rPr lang="en-US" sz="2000" dirty="0">
                <a:latin typeface="Arial" charset="0"/>
              </a:rPr>
              <a:t>'1',  -- Forcing 1</a:t>
            </a:r>
          </a:p>
          <a:p>
            <a:r>
              <a:rPr lang="en-US" sz="2000" dirty="0">
                <a:latin typeface="Arial" charset="0"/>
              </a:rPr>
              <a:t>                  </a:t>
            </a:r>
            <a:r>
              <a:rPr lang="en-US" sz="2000" dirty="0" smtClean="0">
                <a:latin typeface="Arial" charset="0"/>
              </a:rPr>
              <a:t>                   </a:t>
            </a:r>
            <a:r>
              <a:rPr lang="en-US" sz="2000" dirty="0">
                <a:latin typeface="Arial" charset="0"/>
              </a:rPr>
              <a:t>'Z',  -- High Impedance</a:t>
            </a:r>
          </a:p>
          <a:p>
            <a:r>
              <a:rPr lang="en-US" sz="2000" dirty="0">
                <a:latin typeface="Arial" charset="0"/>
              </a:rPr>
              <a:t>                  </a:t>
            </a:r>
            <a:r>
              <a:rPr lang="en-US" sz="2000" dirty="0" smtClean="0">
                <a:latin typeface="Arial" charset="0"/>
              </a:rPr>
              <a:t>                   </a:t>
            </a:r>
            <a:r>
              <a:rPr lang="en-US" sz="2000" dirty="0">
                <a:latin typeface="Arial" charset="0"/>
              </a:rPr>
              <a:t>'W',  -- Weak Unknown</a:t>
            </a:r>
          </a:p>
          <a:p>
            <a:r>
              <a:rPr lang="en-US" sz="2000" dirty="0">
                <a:latin typeface="Arial" charset="0"/>
              </a:rPr>
              <a:t>                  </a:t>
            </a:r>
            <a:r>
              <a:rPr lang="en-US" sz="2000" dirty="0" smtClean="0">
                <a:latin typeface="Arial" charset="0"/>
              </a:rPr>
              <a:t>                    </a:t>
            </a:r>
            <a:r>
              <a:rPr lang="en-US" sz="2000" dirty="0">
                <a:latin typeface="Arial" charset="0"/>
              </a:rPr>
              <a:t>'L',  -- Weak 0</a:t>
            </a:r>
          </a:p>
          <a:p>
            <a:r>
              <a:rPr lang="en-US" sz="2000" dirty="0">
                <a:latin typeface="Arial" charset="0"/>
              </a:rPr>
              <a:t>                  </a:t>
            </a:r>
            <a:r>
              <a:rPr lang="en-US" sz="2000" dirty="0" smtClean="0">
                <a:latin typeface="Arial" charset="0"/>
              </a:rPr>
              <a:t>                   </a:t>
            </a:r>
            <a:r>
              <a:rPr lang="en-US" sz="2000" dirty="0">
                <a:latin typeface="Arial" charset="0"/>
              </a:rPr>
              <a:t>'H',  -- Weak 1</a:t>
            </a:r>
          </a:p>
          <a:p>
            <a:r>
              <a:rPr lang="en-US" sz="2000" dirty="0">
                <a:latin typeface="Arial" charset="0"/>
              </a:rPr>
              <a:t>                  </a:t>
            </a:r>
            <a:r>
              <a:rPr lang="en-US" sz="2000" dirty="0" smtClean="0">
                <a:latin typeface="Arial" charset="0"/>
              </a:rPr>
              <a:t>                    </a:t>
            </a:r>
            <a:r>
              <a:rPr lang="en-US" sz="2000" dirty="0">
                <a:latin typeface="Arial" charset="0"/>
              </a:rPr>
              <a:t>'-' -- Don't Care</a:t>
            </a:r>
            <a:r>
              <a:rPr lang="en-US" sz="2000" dirty="0" smtClean="0">
                <a:latin typeface="Arial" charset="0"/>
              </a:rPr>
              <a:t>);</a:t>
            </a:r>
          </a:p>
          <a:p>
            <a:endParaRPr lang="en-US" sz="2000" dirty="0" smtClean="0"/>
          </a:p>
          <a:p>
            <a:r>
              <a:rPr lang="en-US" sz="2000" dirty="0" smtClean="0"/>
              <a:t>You </a:t>
            </a:r>
            <a:r>
              <a:rPr lang="en-US" sz="2000" dirty="0" smtClean="0"/>
              <a:t>must include the library and package declarations in the VHDL model before the entity.  </a:t>
            </a:r>
            <a:r>
              <a:rPr lang="en-US" sz="2000" dirty="0" smtClean="0"/>
              <a:t>(Example on next slide)</a:t>
            </a:r>
            <a:endParaRPr lang="en-US" sz="20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  <a:p>
            <a:endParaRPr lang="en-US" sz="2400" dirty="0">
              <a:latin typeface="Arial" charset="0"/>
            </a:endParaRPr>
          </a:p>
          <a:p>
            <a:endParaRPr lang="en-US" sz="20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IEEE std_logic_1164 package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5471</TotalTime>
  <Words>1783</Words>
  <Application>Microsoft Office PowerPoint</Application>
  <PresentationFormat>On-screen Show (4:3)</PresentationFormat>
  <Paragraphs>596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Origin</vt:lpstr>
      <vt:lpstr>Modeling &amp; Simulating ASIC Designs with VHDL</vt:lpstr>
      <vt:lpstr>Slide 2</vt:lpstr>
      <vt:lpstr>HDLs in Digital System Design</vt:lpstr>
      <vt:lpstr>Anatomy of a VHDL model</vt:lpstr>
      <vt:lpstr>Example: 1-Bit Full Adder</vt:lpstr>
      <vt:lpstr>Port:   Identifier:  Mode  Data_type;</vt:lpstr>
      <vt:lpstr>Port:   Identifier:  Mode Data_type;</vt:lpstr>
      <vt:lpstr>Port:   Identifier:  Mode Data_type;</vt:lpstr>
      <vt:lpstr>IEEE std_logic_1164 package</vt:lpstr>
      <vt:lpstr>Example: 8-bit full adder</vt:lpstr>
      <vt:lpstr>Format for Architecture body</vt:lpstr>
      <vt:lpstr>Architecture defines function/structure</vt:lpstr>
      <vt:lpstr>Structural architecture example (no “behavior” specified)</vt:lpstr>
      <vt:lpstr>Associating signals with formal ports </vt:lpstr>
      <vt:lpstr>Example: D flip-flop</vt:lpstr>
      <vt:lpstr>7474 D flip-flop equations</vt:lpstr>
      <vt:lpstr>4-bit Register (Structural Model) </vt:lpstr>
      <vt:lpstr>Register Structure</vt:lpstr>
      <vt:lpstr>Conditional Signal Assignment</vt:lpstr>
      <vt:lpstr>32-bit-wide 4-to-1 multiplexer</vt:lpstr>
      <vt:lpstr>Conditional Signal Assignment – Alternate Format</vt:lpstr>
      <vt:lpstr>VHDL “Process” Construct</vt:lpstr>
      <vt:lpstr>Modeling sequential behavior</vt:lpstr>
      <vt:lpstr>Edge-triggered flip-flop</vt:lpstr>
      <vt:lpstr>Alternative to sensitivity list</vt:lpstr>
      <vt:lpstr>Level-Sensitive D latch vs. D flip-flop</vt:lpstr>
      <vt:lpstr>Defining a “register” for an RTL model (not gate-level)</vt:lpstr>
      <vt:lpstr>Basic format for synchronous and asynchronous inputs</vt:lpstr>
      <vt:lpstr>Synchronous vs. Asynchronous  Flip-Flop Inputs</vt:lpstr>
      <vt:lpstr>Modeling Finite State Machines (Synchronous Sequential Circuits)</vt:lpstr>
      <vt:lpstr>Synchronous Sequential Circuit Model</vt:lpstr>
      <vt:lpstr>Synchronous Sequential Circuit (FSM) Example</vt:lpstr>
      <vt:lpstr>FSM Example – entity definition</vt:lpstr>
      <vt:lpstr>FSM Example - behavioral model</vt:lpstr>
      <vt:lpstr>FSM Example - continued</vt:lpstr>
      <vt:lpstr>FSM Example (continued)</vt:lpstr>
      <vt:lpstr>Alternative Format for Output and Next State Functions</vt:lpstr>
      <vt:lpstr>Slide 38</vt:lpstr>
      <vt:lpstr>Slide 39</vt:lpstr>
      <vt:lpstr>Slide 40</vt:lpstr>
      <vt:lpstr>Synthesizing arithmetic circuits (12.6.5, 12.6.9, 12.6.10)</vt:lpstr>
    </vt:vector>
  </TitlesOfParts>
  <Company>College of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 P. Nelson</dc:creator>
  <cp:lastModifiedBy>Victor P. Nelson</cp:lastModifiedBy>
  <cp:revision>51</cp:revision>
  <dcterms:created xsi:type="dcterms:W3CDTF">2004-08-23T21:55:12Z</dcterms:created>
  <dcterms:modified xsi:type="dcterms:W3CDTF">2010-08-20T15:55:16Z</dcterms:modified>
</cp:coreProperties>
</file>